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58" r:id="rId3"/>
    <p:sldId id="310" r:id="rId4"/>
    <p:sldId id="262" r:id="rId5"/>
    <p:sldId id="295" r:id="rId6"/>
    <p:sldId id="296" r:id="rId7"/>
    <p:sldId id="297" r:id="rId8"/>
    <p:sldId id="298" r:id="rId9"/>
    <p:sldId id="299" r:id="rId10"/>
    <p:sldId id="317" r:id="rId11"/>
    <p:sldId id="302" r:id="rId12"/>
    <p:sldId id="306" r:id="rId13"/>
    <p:sldId id="303" r:id="rId14"/>
    <p:sldId id="304" r:id="rId15"/>
    <p:sldId id="309" r:id="rId16"/>
    <p:sldId id="307" r:id="rId17"/>
    <p:sldId id="314" r:id="rId18"/>
    <p:sldId id="316" r:id="rId19"/>
    <p:sldId id="283" r:id="rId20"/>
    <p:sldId id="311" r:id="rId21"/>
    <p:sldId id="290" r:id="rId22"/>
    <p:sldId id="291" r:id="rId23"/>
    <p:sldId id="267" r:id="rId24"/>
    <p:sldId id="280" r:id="rId25"/>
    <p:sldId id="272" r:id="rId26"/>
    <p:sldId id="282" r:id="rId27"/>
    <p:sldId id="279" r:id="rId28"/>
    <p:sldId id="315" r:id="rId29"/>
    <p:sldId id="313" r:id="rId30"/>
    <p:sldId id="312" r:id="rId31"/>
    <p:sldId id="292" r:id="rId32"/>
    <p:sldId id="25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7" autoAdjust="0"/>
    <p:restoredTop sz="94676" autoAdjust="0"/>
  </p:normalViewPr>
  <p:slideViewPr>
    <p:cSldViewPr snapToGrid="0">
      <p:cViewPr varScale="1">
        <p:scale>
          <a:sx n="87" d="100"/>
          <a:sy n="87" d="100"/>
        </p:scale>
        <p:origin x="-504" y="-84"/>
      </p:cViewPr>
      <p:guideLst>
        <p:guide orient="horz" pos="2160"/>
        <p:guide pos="3840"/>
      </p:guideLst>
    </p:cSldViewPr>
  </p:slideViewPr>
  <p:notesTextViewPr>
    <p:cViewPr>
      <p:scale>
        <a:sx n="1" d="1"/>
        <a:sy n="1" d="1"/>
      </p:scale>
      <p:origin x="0" y="0"/>
    </p:cViewPr>
  </p:notesTextViewPr>
  <p:sorterViewPr>
    <p:cViewPr>
      <p:scale>
        <a:sx n="100" d="100"/>
        <a:sy n="100" d="100"/>
      </p:scale>
      <p:origin x="0" y="7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71AF8-1AD2-4F19-9A2E-19C5CD941451}" type="datetimeFigureOut">
              <a:rPr lang="en-US" smtClean="0"/>
              <a:t>4/2/2014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45F37E-77A7-410D-A1A8-6D247E60E09B}" type="slidenum">
              <a:rPr lang="en-US" smtClean="0"/>
              <a:t>‹#›</a:t>
            </a:fld>
            <a:endParaRPr lang="en-US"/>
          </a:p>
        </p:txBody>
      </p:sp>
    </p:spTree>
    <p:extLst>
      <p:ext uri="{BB962C8B-B14F-4D97-AF65-F5344CB8AC3E}">
        <p14:creationId xmlns:p14="http://schemas.microsoft.com/office/powerpoint/2010/main" val="1224486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45F37E-77A7-410D-A1A8-6D247E60E09B}" type="slidenum">
              <a:rPr lang="en-US" smtClean="0"/>
              <a:t>1</a:t>
            </a:fld>
            <a:endParaRPr lang="en-US"/>
          </a:p>
        </p:txBody>
      </p:sp>
    </p:spTree>
    <p:extLst>
      <p:ext uri="{BB962C8B-B14F-4D97-AF65-F5344CB8AC3E}">
        <p14:creationId xmlns:p14="http://schemas.microsoft.com/office/powerpoint/2010/main" val="395821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6E11FD-492D-470F-BDAC-70BB85BB7872}" type="slidenum">
              <a:rPr lang="en-US" smtClean="0"/>
              <a:pPr/>
              <a:t>15</a:t>
            </a:fld>
            <a:endParaRPr lang="en-US" smtClean="0"/>
          </a:p>
        </p:txBody>
      </p:sp>
      <p:sp>
        <p:nvSpPr>
          <p:cNvPr id="31747" name="Rectangle 2"/>
          <p:cNvSpPr>
            <a:spLocks noGrp="1" noRot="1" noChangeAspect="1" noChangeArrowheads="1" noTextEdit="1"/>
          </p:cNvSpPr>
          <p:nvPr>
            <p:ph type="sldImg"/>
          </p:nvPr>
        </p:nvSpPr>
        <p:spPr>
          <a:xfrm>
            <a:off x="685800" y="1143000"/>
            <a:ext cx="5486400" cy="308610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Key Points: </a:t>
            </a:r>
          </a:p>
          <a:p>
            <a:pPr eaLnBrk="1" hangingPunct="1"/>
            <a:r>
              <a:rPr lang="en-US" dirty="0" smtClean="0"/>
              <a:t>Briefly describe</a:t>
            </a:r>
          </a:p>
          <a:p>
            <a:pPr eaLnBrk="1" hangingPunct="1">
              <a:buFontTx/>
              <a:buChar char="•"/>
            </a:pPr>
            <a:r>
              <a:rPr lang="en-US" dirty="0" smtClean="0"/>
              <a:t>information and referral, </a:t>
            </a:r>
          </a:p>
          <a:p>
            <a:pPr eaLnBrk="1" hangingPunct="1">
              <a:buFontTx/>
              <a:buChar char="•"/>
            </a:pPr>
            <a:r>
              <a:rPr lang="en-US" dirty="0" smtClean="0"/>
              <a:t>outreach to educate agriculture workers about farming with a disability, </a:t>
            </a:r>
          </a:p>
          <a:p>
            <a:pPr eaLnBrk="1" hangingPunct="1">
              <a:buFontTx/>
              <a:buChar char="•"/>
            </a:pPr>
            <a:r>
              <a:rPr lang="en-US" dirty="0" smtClean="0"/>
              <a:t>onsite technical assistance and advocacy.</a:t>
            </a:r>
          </a:p>
          <a:p>
            <a:pPr eaLnBrk="1" hangingPunct="1"/>
            <a:r>
              <a:rPr lang="en-US" dirty="0" smtClean="0"/>
              <a:t>Specific information about what your project does will be offered later in the curriculum.</a:t>
            </a:r>
          </a:p>
          <a:p>
            <a:pPr eaLnBrk="1" hangingPunct="1"/>
            <a:r>
              <a:rPr lang="en-US" b="1" dirty="0" smtClean="0"/>
              <a:t>Suggested Learning Activities: </a:t>
            </a:r>
          </a:p>
          <a:p>
            <a:pPr eaLnBrk="1" hangingPunct="1">
              <a:buFontTx/>
              <a:buChar char="•"/>
            </a:pPr>
            <a:r>
              <a:rPr lang="en-US" dirty="0" smtClean="0"/>
              <a:t>Use a video clip to show working with a farmer. USDA “Its </a:t>
            </a:r>
            <a:r>
              <a:rPr lang="en-US" dirty="0" err="1" smtClean="0"/>
              <a:t>AgrAbility</a:t>
            </a:r>
            <a:r>
              <a:rPr lang="en-US" dirty="0" smtClean="0"/>
              <a:t> “ videos are available at http://www.csrees.usda.gov/newsroom/partners/partners_11.html </a:t>
            </a:r>
          </a:p>
        </p:txBody>
      </p:sp>
      <p:sp>
        <p:nvSpPr>
          <p:cNvPr id="2" name="Date Placeholder 1"/>
          <p:cNvSpPr>
            <a:spLocks noGrp="1"/>
          </p:cNvSpPr>
          <p:nvPr>
            <p:ph type="dt" idx="10"/>
          </p:nvPr>
        </p:nvSpPr>
        <p:spPr/>
        <p:txBody>
          <a:bodyPr/>
          <a:lstStyle/>
          <a:p>
            <a:pPr>
              <a:defRPr/>
            </a:pPr>
            <a:r>
              <a:rPr lang="en-US" smtClean="0"/>
              <a:t>5/10/2012</a:t>
            </a:r>
            <a:endParaRPr lang="en-US"/>
          </a:p>
        </p:txBody>
      </p:sp>
      <p:sp>
        <p:nvSpPr>
          <p:cNvPr id="3" name="Header Placeholder 2"/>
          <p:cNvSpPr>
            <a:spLocks noGrp="1"/>
          </p:cNvSpPr>
          <p:nvPr>
            <p:ph type="hdr" sz="quarter" idx="11"/>
          </p:nvPr>
        </p:nvSpPr>
        <p:spPr/>
        <p:txBody>
          <a:bodyPr/>
          <a:lstStyle/>
          <a:p>
            <a:pPr>
              <a:defRPr/>
            </a:pPr>
            <a:r>
              <a:rPr lang="en-US" smtClean="0"/>
              <a:t>Inservice Training for Staff of Mercy Springfield - Springfield, MO</a:t>
            </a:r>
            <a:endParaRPr lang="en-US"/>
          </a:p>
        </p:txBody>
      </p:sp>
    </p:spTree>
    <p:extLst>
      <p:ext uri="{BB962C8B-B14F-4D97-AF65-F5344CB8AC3E}">
        <p14:creationId xmlns:p14="http://schemas.microsoft.com/office/powerpoint/2010/main" val="1205209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0FDD179-2C6D-4843-A4C5-5DE77099D48E}" type="slidenum">
              <a:rPr lang="en-US" smtClean="0">
                <a:latin typeface="Times New Roman" pitchFamily="18" charset="0"/>
              </a:rPr>
              <a:pPr/>
              <a:t>31</a:t>
            </a:fld>
            <a:endParaRPr lang="en-US" smtClean="0">
              <a:latin typeface="Times New Roman" pitchFamily="18" charset="0"/>
            </a:endParaRPr>
          </a:p>
        </p:txBody>
      </p:sp>
      <p:sp>
        <p:nvSpPr>
          <p:cNvPr id="34819" name="Rectangle 2"/>
          <p:cNvSpPr>
            <a:spLocks noGrp="1" noRot="1" noChangeAspect="1" noChangeArrowheads="1" noTextEdit="1"/>
          </p:cNvSpPr>
          <p:nvPr>
            <p:ph type="sldImg"/>
          </p:nvPr>
        </p:nvSpPr>
        <p:spPr>
          <a:xfrm>
            <a:off x="685800" y="1143000"/>
            <a:ext cx="5486400" cy="308610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successful outcomes of clients which the </a:t>
            </a:r>
            <a:r>
              <a:rPr lang="en-US" dirty="0" err="1" smtClean="0"/>
              <a:t>AgrAbility</a:t>
            </a:r>
            <a:r>
              <a:rPr lang="en-US" dirty="0" smtClean="0"/>
              <a:t> in Missouri Program has assisted include: </a:t>
            </a:r>
          </a:p>
        </p:txBody>
      </p:sp>
      <p:sp>
        <p:nvSpPr>
          <p:cNvPr id="2" name="Date Placeholder 1"/>
          <p:cNvSpPr>
            <a:spLocks noGrp="1"/>
          </p:cNvSpPr>
          <p:nvPr>
            <p:ph type="dt" idx="10"/>
          </p:nvPr>
        </p:nvSpPr>
        <p:spPr/>
        <p:txBody>
          <a:bodyPr/>
          <a:lstStyle/>
          <a:p>
            <a:pPr>
              <a:defRPr/>
            </a:pPr>
            <a:r>
              <a:rPr lang="en-US" smtClean="0"/>
              <a:t>4/9/2013</a:t>
            </a:r>
            <a:endParaRPr lang="en-US"/>
          </a:p>
        </p:txBody>
      </p:sp>
      <p:sp>
        <p:nvSpPr>
          <p:cNvPr id="3" name="Header Placeholder 2"/>
          <p:cNvSpPr>
            <a:spLocks noGrp="1"/>
          </p:cNvSpPr>
          <p:nvPr>
            <p:ph type="hdr" sz="quarter" idx="11"/>
          </p:nvPr>
        </p:nvSpPr>
        <p:spPr/>
        <p:txBody>
          <a:bodyPr/>
          <a:lstStyle/>
          <a:p>
            <a:pPr>
              <a:defRPr/>
            </a:pPr>
            <a:r>
              <a:rPr lang="en-US" smtClean="0"/>
              <a:t>AgrAbility Training for Vocational Rehabilitation Supervisors Spring Meeting -- Jefferson City, MO</a:t>
            </a:r>
            <a:endParaRPr lang="en-US"/>
          </a:p>
        </p:txBody>
      </p:sp>
    </p:spTree>
    <p:extLst>
      <p:ext uri="{BB962C8B-B14F-4D97-AF65-F5344CB8AC3E}">
        <p14:creationId xmlns:p14="http://schemas.microsoft.com/office/powerpoint/2010/main" val="2547757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14.jpeg"/><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5.gif"/><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5.gif"/><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mailto:funkenbuschk@Missouri.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62500" lnSpcReduction="20000"/>
          </a:bodyPr>
          <a:lstStyle/>
          <a:p>
            <a:pPr>
              <a:spcBef>
                <a:spcPts val="0"/>
              </a:spcBef>
              <a:spcAft>
                <a:spcPts val="0"/>
              </a:spcAft>
            </a:pPr>
            <a:r>
              <a:rPr lang="en-US" dirty="0" smtClean="0"/>
              <a:t>Karen </a:t>
            </a:r>
            <a:r>
              <a:rPr lang="en-US" dirty="0" err="1" smtClean="0"/>
              <a:t>Funkenbusch</a:t>
            </a:r>
            <a:endParaRPr lang="en-US" dirty="0" smtClean="0"/>
          </a:p>
          <a:p>
            <a:pPr>
              <a:spcBef>
                <a:spcPts val="0"/>
              </a:spcBef>
              <a:spcAft>
                <a:spcPts val="0"/>
              </a:spcAft>
            </a:pPr>
            <a:r>
              <a:rPr lang="en-US" dirty="0" smtClean="0"/>
              <a:t>University of Missouri </a:t>
            </a:r>
            <a:endParaRPr lang="en-US" dirty="0"/>
          </a:p>
          <a:p>
            <a:pPr>
              <a:spcBef>
                <a:spcPts val="0"/>
              </a:spcBef>
              <a:spcAft>
                <a:spcPts val="0"/>
              </a:spcAft>
            </a:pPr>
            <a:endParaRPr lang="en-US" dirty="0" smtClean="0"/>
          </a:p>
          <a:p>
            <a:pPr>
              <a:spcBef>
                <a:spcPts val="0"/>
              </a:spcBef>
              <a:spcAft>
                <a:spcPts val="0"/>
              </a:spcAft>
            </a:pPr>
            <a:r>
              <a:rPr lang="en-US" dirty="0" smtClean="0"/>
              <a:t>National </a:t>
            </a:r>
            <a:r>
              <a:rPr lang="en-US" dirty="0" err="1" smtClean="0"/>
              <a:t>AgrAbility</a:t>
            </a:r>
            <a:r>
              <a:rPr lang="en-US" dirty="0" smtClean="0"/>
              <a:t> Training Workshop</a:t>
            </a:r>
          </a:p>
          <a:p>
            <a:pPr>
              <a:spcBef>
                <a:spcPts val="0"/>
              </a:spcBef>
              <a:spcAft>
                <a:spcPts val="0"/>
              </a:spcAft>
            </a:pPr>
            <a:r>
              <a:rPr lang="en-US" dirty="0" smtClean="0"/>
              <a:t>March 31</a:t>
            </a:r>
            <a:r>
              <a:rPr lang="en-US" baseline="30000" dirty="0" smtClean="0"/>
              <a:t>st</a:t>
            </a:r>
            <a:r>
              <a:rPr lang="en-US" dirty="0" smtClean="0"/>
              <a:t> – April 3</a:t>
            </a:r>
            <a:r>
              <a:rPr lang="en-US" baseline="30000" dirty="0" smtClean="0"/>
              <a:t>rd</a:t>
            </a:r>
            <a:r>
              <a:rPr lang="en-US" dirty="0" smtClean="0"/>
              <a:t>, 2014</a:t>
            </a:r>
          </a:p>
          <a:p>
            <a:pPr>
              <a:spcBef>
                <a:spcPts val="0"/>
              </a:spcBef>
              <a:spcAft>
                <a:spcPts val="0"/>
              </a:spcAft>
            </a:pPr>
            <a:r>
              <a:rPr lang="en-US" dirty="0" smtClean="0"/>
              <a:t> </a:t>
            </a:r>
            <a:r>
              <a:rPr lang="en-US" dirty="0"/>
              <a:t>Lexington, Kentucky</a:t>
            </a:r>
          </a:p>
          <a:p>
            <a:pPr>
              <a:spcBef>
                <a:spcPts val="0"/>
              </a:spcBef>
              <a:spcAft>
                <a:spcPts val="0"/>
              </a:spcAft>
            </a:pPr>
            <a:r>
              <a:rPr lang="en-US" dirty="0" smtClean="0"/>
              <a:t> </a:t>
            </a:r>
          </a:p>
          <a:p>
            <a:endParaRPr lang="en-US" dirty="0"/>
          </a:p>
        </p:txBody>
      </p:sp>
      <p:sp>
        <p:nvSpPr>
          <p:cNvPr id="4" name="Title 3"/>
          <p:cNvSpPr>
            <a:spLocks noGrp="1"/>
          </p:cNvSpPr>
          <p:nvPr>
            <p:ph type="ctrTitle"/>
          </p:nvPr>
        </p:nvSpPr>
        <p:spPr/>
        <p:txBody>
          <a:bodyPr/>
          <a:lstStyle/>
          <a:p>
            <a:r>
              <a:rPr lang="en-US" sz="4400" b="1" dirty="0" err="1"/>
              <a:t>AgrAbility</a:t>
            </a:r>
            <a:r>
              <a:rPr lang="en-US" sz="4400" b="1" dirty="0"/>
              <a:t> AT in a Box for Farmers and Ranchers</a:t>
            </a:r>
            <a:endParaRPr lang="en-US" sz="4400" dirty="0"/>
          </a:p>
        </p:txBody>
      </p:sp>
      <p:pic>
        <p:nvPicPr>
          <p:cNvPr id="5" name="Picture 2" descr="Univeristy of Missouri Ex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398" y="5144557"/>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552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Common Conditions That </a:t>
            </a:r>
            <a:br>
              <a:rPr lang="en-US" b="1" dirty="0"/>
            </a:br>
            <a:r>
              <a:rPr lang="en-US" b="1" dirty="0"/>
              <a:t>Causes Disabilities</a:t>
            </a:r>
            <a:endParaRPr lang="en-US" dirty="0"/>
          </a:p>
        </p:txBody>
      </p:sp>
      <p:sp>
        <p:nvSpPr>
          <p:cNvPr id="3" name="Content Placeholder 2"/>
          <p:cNvSpPr>
            <a:spLocks noGrp="1"/>
          </p:cNvSpPr>
          <p:nvPr>
            <p:ph idx="1"/>
          </p:nvPr>
        </p:nvSpPr>
        <p:spPr>
          <a:xfrm>
            <a:off x="1415143" y="2556931"/>
            <a:ext cx="10265228" cy="3811211"/>
          </a:xfrm>
        </p:spPr>
        <p:txBody>
          <a:bodyPr>
            <a:normAutofit fontScale="62500" lnSpcReduction="20000"/>
          </a:bodyPr>
          <a:lstStyle/>
          <a:p>
            <a:pPr marL="0" indent="0">
              <a:buNone/>
            </a:pPr>
            <a:r>
              <a:rPr lang="en-US" sz="3200" b="1" dirty="0" smtClean="0"/>
              <a:t>Age Related </a:t>
            </a:r>
            <a:r>
              <a:rPr lang="en-US" sz="3200" b="1" dirty="0" smtClean="0"/>
              <a:t>Changes.</a:t>
            </a:r>
            <a:endParaRPr lang="en-US" sz="3200" b="1" dirty="0" smtClean="0"/>
          </a:p>
          <a:p>
            <a:pPr lvl="1"/>
            <a:r>
              <a:rPr lang="en-US" sz="3200" dirty="0" smtClean="0"/>
              <a:t>Brain - memory</a:t>
            </a:r>
          </a:p>
          <a:p>
            <a:pPr lvl="1"/>
            <a:r>
              <a:rPr lang="en-US" sz="3200" dirty="0" smtClean="0"/>
              <a:t>Bones and joints - </a:t>
            </a:r>
            <a:r>
              <a:rPr lang="en-US" sz="3200" dirty="0"/>
              <a:t>The weight-bearing bones and the movable joints take much wear and tear as the body ages. The most common age-related conditions </a:t>
            </a:r>
            <a:r>
              <a:rPr lang="en-US" sz="3200" dirty="0" smtClean="0"/>
              <a:t>are: </a:t>
            </a:r>
            <a:r>
              <a:rPr lang="en-US" sz="3200" dirty="0"/>
              <a:t>o</a:t>
            </a:r>
            <a:r>
              <a:rPr lang="en-US" sz="3200" dirty="0" smtClean="0"/>
              <a:t>steoporosis and arthritis. </a:t>
            </a:r>
          </a:p>
          <a:p>
            <a:pPr lvl="1"/>
            <a:r>
              <a:rPr lang="en-US" sz="3200" dirty="0" smtClean="0"/>
              <a:t>Eyes and ears - </a:t>
            </a:r>
            <a:r>
              <a:rPr lang="en-US" sz="3200" dirty="0"/>
              <a:t>About the age of 40, eyesight weakens, and at around 60, cataracts and macular degeneration may develop. Hearing also declines with age.</a:t>
            </a:r>
            <a:endParaRPr lang="en-US" sz="3200" dirty="0" smtClean="0"/>
          </a:p>
          <a:p>
            <a:pPr lvl="1"/>
            <a:r>
              <a:rPr lang="en-US" sz="3200" dirty="0" smtClean="0"/>
              <a:t>Functional abilities - Falls </a:t>
            </a:r>
            <a:r>
              <a:rPr lang="en-US" sz="3200" dirty="0"/>
              <a:t>become an increasingly common reason for injuries. </a:t>
            </a:r>
            <a:r>
              <a:rPr lang="en-US" sz="3200" dirty="0" smtClean="0"/>
              <a:t>Falls </a:t>
            </a:r>
            <a:r>
              <a:rPr lang="en-US" sz="3200" dirty="0"/>
              <a:t>can come as a result of other changes in the body: Sight, hearing, muscle strength, coordination, and reflexes aren't what they once </a:t>
            </a:r>
            <a:r>
              <a:rPr lang="en-US" sz="3200" dirty="0" smtClean="0"/>
              <a:t>were. </a:t>
            </a:r>
            <a:r>
              <a:rPr lang="en-US" sz="3200" dirty="0"/>
              <a:t>Balance can be affected by diabetes and heart disease, or by problems with your circulation or nervous system. Some medicines can cause dizziness. </a:t>
            </a:r>
            <a:endParaRPr lang="en-US" dirty="0" smtClean="0"/>
          </a:p>
          <a:p>
            <a:pPr lvl="2"/>
            <a:endParaRPr lang="en-US" dirty="0"/>
          </a:p>
          <a:p>
            <a:pPr lvl="2"/>
            <a:endParaRPr lang="en-US" dirty="0" smtClean="0"/>
          </a:p>
          <a:p>
            <a:pPr lvl="2"/>
            <a:endParaRPr lang="en-US" dirty="0" smtClean="0"/>
          </a:p>
          <a:p>
            <a:pPr lvl="1"/>
            <a:endParaRPr lang="en-US" dirty="0"/>
          </a:p>
        </p:txBody>
      </p:sp>
      <p:pic>
        <p:nvPicPr>
          <p:cNvPr id="4" name="Picture 2" descr="Univeristy of Missouri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45" y="6005725"/>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441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 Point: </a:t>
            </a:r>
            <a:r>
              <a:rPr lang="en-US" b="1" dirty="0" smtClean="0"/>
              <a:t>2</a:t>
            </a:r>
            <a:endParaRPr lang="en-US" dirty="0"/>
          </a:p>
        </p:txBody>
      </p:sp>
      <p:sp>
        <p:nvSpPr>
          <p:cNvPr id="3" name="Content Placeholder 2"/>
          <p:cNvSpPr>
            <a:spLocks noGrp="1"/>
          </p:cNvSpPr>
          <p:nvPr>
            <p:ph idx="1"/>
          </p:nvPr>
        </p:nvSpPr>
        <p:spPr>
          <a:xfrm>
            <a:off x="1295400" y="2556932"/>
            <a:ext cx="9971313" cy="3600186"/>
          </a:xfrm>
        </p:spPr>
        <p:txBody>
          <a:bodyPr>
            <a:normAutofit fontScale="47500" lnSpcReduction="20000"/>
          </a:bodyPr>
          <a:lstStyle/>
          <a:p>
            <a:r>
              <a:rPr lang="en-US" sz="4400" dirty="0" smtClean="0"/>
              <a:t>Who are our “</a:t>
            </a:r>
            <a:r>
              <a:rPr lang="en-US" sz="4400" b="1" dirty="0" smtClean="0"/>
              <a:t>new</a:t>
            </a:r>
            <a:r>
              <a:rPr lang="en-US" sz="4400" dirty="0"/>
              <a:t>” </a:t>
            </a:r>
            <a:r>
              <a:rPr lang="en-US" sz="4400" dirty="0" smtClean="0"/>
              <a:t>clients:</a:t>
            </a:r>
          </a:p>
          <a:p>
            <a:pPr lvl="2"/>
            <a:r>
              <a:rPr lang="en-US" sz="4400" dirty="0" smtClean="0"/>
              <a:t>Clients post 5 years of receiving initial AgrAbility services (assistive technology or adapted devices)</a:t>
            </a:r>
          </a:p>
          <a:p>
            <a:pPr lvl="2"/>
            <a:r>
              <a:rPr lang="en-US" sz="4400" dirty="0" smtClean="0"/>
              <a:t>College and high school students (male, head injury,  autism, getting ready to graduate, family looking for potential employment opportunities)</a:t>
            </a:r>
          </a:p>
          <a:p>
            <a:pPr lvl="2"/>
            <a:r>
              <a:rPr lang="en-US" sz="4400" dirty="0" smtClean="0"/>
              <a:t>Baby Boomers (retired, hobby farmers, couples)</a:t>
            </a:r>
          </a:p>
          <a:p>
            <a:pPr lvl="2"/>
            <a:r>
              <a:rPr lang="en-US" sz="4400" dirty="0" smtClean="0"/>
              <a:t>Veterans (male, female, couples – recently returning from war)</a:t>
            </a:r>
          </a:p>
          <a:p>
            <a:pPr lvl="2"/>
            <a:r>
              <a:rPr lang="en-US" sz="4400" dirty="0" smtClean="0"/>
              <a:t>Older (female)</a:t>
            </a:r>
          </a:p>
          <a:p>
            <a:pPr lvl="2"/>
            <a:r>
              <a:rPr lang="en-US" sz="4400" dirty="0" smtClean="0"/>
              <a:t>Large operators (1,500 plus acres, middle age, stroke, veteran) = AT in the Box</a:t>
            </a:r>
          </a:p>
          <a:p>
            <a:pPr lvl="2"/>
            <a:endParaRPr lang="en-US" sz="2400" dirty="0" smtClean="0"/>
          </a:p>
          <a:p>
            <a:pPr lvl="1"/>
            <a:endParaRPr lang="en-US" dirty="0"/>
          </a:p>
        </p:txBody>
      </p:sp>
      <p:pic>
        <p:nvPicPr>
          <p:cNvPr id="4" name="Picture 3" descr="Univeristy of Missouri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1" y="6052343"/>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77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portfolionight.com/7/wp-content/uploads/a-common-thread-logo-1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66" y="2737644"/>
            <a:ext cx="4037768" cy="9286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http://copywriterscrucible.files.wordpress.com/2010/01/common-thre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975" y="773112"/>
            <a:ext cx="7204507" cy="54244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Univeristy of Missouri Exten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145" y="6005725"/>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19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Discussion Point: </a:t>
            </a:r>
            <a:r>
              <a:rPr lang="en-US" b="1" dirty="0" smtClean="0"/>
              <a:t>3</a:t>
            </a:r>
            <a:endParaRPr lang="en-US" dirty="0"/>
          </a:p>
        </p:txBody>
      </p:sp>
      <p:sp>
        <p:nvSpPr>
          <p:cNvPr id="3" name="Content Placeholder 2"/>
          <p:cNvSpPr>
            <a:spLocks noGrp="1"/>
          </p:cNvSpPr>
          <p:nvPr>
            <p:ph idx="1"/>
          </p:nvPr>
        </p:nvSpPr>
        <p:spPr>
          <a:xfrm>
            <a:off x="1295401" y="2449286"/>
            <a:ext cx="9601196" cy="3426582"/>
          </a:xfrm>
        </p:spPr>
        <p:txBody>
          <a:bodyPr/>
          <a:lstStyle/>
          <a:p>
            <a:pPr marL="285750" lvl="1"/>
            <a:r>
              <a:rPr lang="en-US" sz="2400" dirty="0" smtClean="0"/>
              <a:t>Wanting “</a:t>
            </a:r>
            <a:r>
              <a:rPr lang="en-US" sz="2400" b="1" dirty="0"/>
              <a:t>n</a:t>
            </a:r>
            <a:r>
              <a:rPr lang="en-US" sz="2400" b="1" dirty="0" smtClean="0"/>
              <a:t>ew</a:t>
            </a:r>
            <a:r>
              <a:rPr lang="en-US" sz="2400" dirty="0"/>
              <a:t>” and “</a:t>
            </a:r>
            <a:r>
              <a:rPr lang="en-US" sz="2400" b="1" dirty="0"/>
              <a:t>emerging</a:t>
            </a:r>
            <a:r>
              <a:rPr lang="en-US" sz="2400" dirty="0"/>
              <a:t>” assistive technologies (</a:t>
            </a:r>
            <a:r>
              <a:rPr lang="en-US" sz="2400" dirty="0" smtClean="0"/>
              <a:t>AT)… early adopters of technology, innovative, different view of agriculture. </a:t>
            </a:r>
            <a:endParaRPr lang="en-US" sz="2400" dirty="0"/>
          </a:p>
          <a:p>
            <a:endParaRPr lang="en-US" dirty="0"/>
          </a:p>
        </p:txBody>
      </p:sp>
      <p:pic>
        <p:nvPicPr>
          <p:cNvPr id="4" name="Picture 3" descr="Univeristy of Missouri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1" y="6052343"/>
            <a:ext cx="2638425" cy="209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dkays.files.wordpress.com/2010/06/macgy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401" y="3230380"/>
            <a:ext cx="3375239" cy="253142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financialforumonline.com/wp-content/uploads/2013/09/bigstock-Dollars-181773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642" y="3400566"/>
            <a:ext cx="3541865" cy="236124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a.macgyver.home.comcast.net/~a.macgyver/Images2/logo.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4018" y="5788089"/>
            <a:ext cx="2587625" cy="528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38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Discussion Point 4</a:t>
            </a:r>
          </a:p>
        </p:txBody>
      </p:sp>
      <p:pic>
        <p:nvPicPr>
          <p:cNvPr id="5" name="Picture 2" descr="Univeristy of Missouri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6042026"/>
            <a:ext cx="2638425" cy="2095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websitesforquilters.com/media/uploads/2012/09/26/images/thinking-outside-the-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075" y="2646590"/>
            <a:ext cx="3048000" cy="2362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1629" y="5008790"/>
            <a:ext cx="11157857" cy="1384995"/>
          </a:xfrm>
          <a:prstGeom prst="rect">
            <a:avLst/>
          </a:prstGeom>
          <a:noFill/>
        </p:spPr>
        <p:txBody>
          <a:bodyPr wrap="square" rtlCol="0">
            <a:spAutoFit/>
          </a:bodyPr>
          <a:lstStyle/>
          <a:p>
            <a:pPr algn="ctr"/>
            <a:r>
              <a:rPr lang="en-US" sz="2800" b="1" dirty="0"/>
              <a:t>AT in a Box help </a:t>
            </a:r>
            <a:r>
              <a:rPr lang="en-US" sz="2800" b="1" dirty="0" smtClean="0"/>
              <a:t>individuals perform an essential farm or ranch task </a:t>
            </a:r>
            <a:r>
              <a:rPr lang="en-US" sz="2800" b="1" dirty="0"/>
              <a:t>they thought otherwise not </a:t>
            </a:r>
            <a:r>
              <a:rPr lang="en-US" sz="2800" b="1" dirty="0" smtClean="0"/>
              <a:t>possible and decreased risk of acquiring secondary injury. </a:t>
            </a:r>
            <a:endParaRPr lang="en-US" sz="2800" b="1" dirty="0"/>
          </a:p>
        </p:txBody>
      </p:sp>
      <p:sp>
        <p:nvSpPr>
          <p:cNvPr id="8" name="TextBox 7"/>
          <p:cNvSpPr txBox="1"/>
          <p:nvPr/>
        </p:nvSpPr>
        <p:spPr>
          <a:xfrm rot="911409">
            <a:off x="4745345" y="3297772"/>
            <a:ext cx="1135966" cy="769441"/>
          </a:xfrm>
          <a:prstGeom prst="rect">
            <a:avLst/>
          </a:prstGeom>
          <a:noFill/>
        </p:spPr>
        <p:txBody>
          <a:bodyPr wrap="square" rtlCol="0">
            <a:spAutoFit/>
          </a:bodyPr>
          <a:lstStyle/>
          <a:p>
            <a:pPr algn="ctr"/>
            <a:r>
              <a:rPr lang="en-US" sz="4400" b="1" dirty="0" smtClean="0">
                <a:solidFill>
                  <a:schemeClr val="bg1"/>
                </a:solidFill>
              </a:rPr>
              <a:t>AT</a:t>
            </a:r>
            <a:endParaRPr lang="en-US" sz="4400" b="1" dirty="0">
              <a:solidFill>
                <a:schemeClr val="bg1"/>
              </a:solidFill>
            </a:endParaRPr>
          </a:p>
        </p:txBody>
      </p:sp>
      <p:pic>
        <p:nvPicPr>
          <p:cNvPr id="1026" name="Picture 2" descr="http://tacticalip.com/wp-content/uploads/2012/04/dollar-sig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8975" y="2646589"/>
            <a:ext cx="2478768" cy="23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82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872836" y="519544"/>
            <a:ext cx="10432473" cy="986993"/>
          </a:xfrm>
        </p:spPr>
        <p:txBody>
          <a:bodyPr/>
          <a:lstStyle/>
          <a:p>
            <a:pPr algn="ctr" eaLnBrk="1" hangingPunct="1"/>
            <a:r>
              <a:rPr lang="en-US" b="1" dirty="0" smtClean="0"/>
              <a:t>Assistance</a:t>
            </a:r>
          </a:p>
        </p:txBody>
      </p:sp>
      <p:sp>
        <p:nvSpPr>
          <p:cNvPr id="2052" name="Rectangle 3"/>
          <p:cNvSpPr>
            <a:spLocks noGrp="1" noChangeArrowheads="1"/>
          </p:cNvSpPr>
          <p:nvPr>
            <p:ph type="body" idx="1"/>
          </p:nvPr>
        </p:nvSpPr>
        <p:spPr>
          <a:xfrm>
            <a:off x="4855029" y="2597726"/>
            <a:ext cx="6896704" cy="1766455"/>
          </a:xfrm>
        </p:spPr>
        <p:txBody>
          <a:bodyPr>
            <a:normAutofit fontScale="92500" lnSpcReduction="10000"/>
          </a:bodyPr>
          <a:lstStyle/>
          <a:p>
            <a:pPr eaLnBrk="1" hangingPunct="1">
              <a:buFontTx/>
              <a:buNone/>
            </a:pPr>
            <a:r>
              <a:rPr lang="en-US" dirty="0" smtClean="0"/>
              <a:t>   	</a:t>
            </a:r>
          </a:p>
          <a:p>
            <a:pPr eaLnBrk="1" hangingPunct="1">
              <a:buFontTx/>
              <a:buNone/>
            </a:pPr>
            <a:r>
              <a:rPr lang="en-US" dirty="0"/>
              <a:t>	</a:t>
            </a:r>
            <a:r>
              <a:rPr lang="en-US" dirty="0" smtClean="0"/>
              <a:t>Provide consultation and technical assistance to farmers, ranchers, farmworkers and their family members  to increase their likelihood of remaining in production agriculture</a:t>
            </a:r>
          </a:p>
        </p:txBody>
      </p:sp>
      <p:pic>
        <p:nvPicPr>
          <p:cNvPr id="7" name="Picture 2" descr="http://quoteseverlasting.com/quotations/famous-quotes/2013/01/Only-you-can-control-your-future-Dr-Seuss-quo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43" y="2605314"/>
            <a:ext cx="4322690" cy="279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niveristy of Missouri Exten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1" y="6042026"/>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638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Ergonomic Onsite Farmstead Assessment</a:t>
            </a:r>
            <a:endParaRPr lang="en-US" b="1" dirty="0"/>
          </a:p>
        </p:txBody>
      </p:sp>
      <p:sp>
        <p:nvSpPr>
          <p:cNvPr id="3" name="Content Placeholder 2"/>
          <p:cNvSpPr>
            <a:spLocks noGrp="1"/>
          </p:cNvSpPr>
          <p:nvPr>
            <p:ph idx="1"/>
          </p:nvPr>
        </p:nvSpPr>
        <p:spPr>
          <a:xfrm>
            <a:off x="5791201" y="2471057"/>
            <a:ext cx="5878286" cy="3897085"/>
          </a:xfrm>
        </p:spPr>
        <p:txBody>
          <a:bodyPr>
            <a:normAutofit fontScale="25000" lnSpcReduction="20000"/>
          </a:bodyPr>
          <a:lstStyle/>
          <a:p>
            <a:r>
              <a:rPr lang="en-US" sz="8000" dirty="0"/>
              <a:t>Assist clients in determining assistive technology solutions that are ergonomically </a:t>
            </a:r>
            <a:r>
              <a:rPr lang="en-US" sz="8000" dirty="0" smtClean="0"/>
              <a:t>appropriate -- </a:t>
            </a:r>
            <a:r>
              <a:rPr lang="en-US" sz="8000" b="1" dirty="0"/>
              <a:t>fitting a job to </a:t>
            </a:r>
            <a:r>
              <a:rPr lang="en-US" sz="8000" b="1" dirty="0" smtClean="0"/>
              <a:t>a person</a:t>
            </a:r>
            <a:r>
              <a:rPr lang="en-US" sz="8000" dirty="0" smtClean="0"/>
              <a:t> based on their operation, function, and satisfaction. </a:t>
            </a:r>
            <a:endParaRPr lang="en-US" sz="8000" dirty="0"/>
          </a:p>
          <a:p>
            <a:r>
              <a:rPr lang="en-US" sz="8000" dirty="0" smtClean="0"/>
              <a:t>Provide support that best matches their needs and priorities; something that doesn’t interfere too much with their daily routine, and helps to function, confidence, and overall better quality of life. </a:t>
            </a:r>
          </a:p>
          <a:p>
            <a:r>
              <a:rPr lang="en-US" sz="8000" dirty="0" smtClean="0"/>
              <a:t>Successful integration of an appropriate assistive technology solution in a box can help client perform their essential job functions and decrease their risk of acquiring secondary injuries.</a:t>
            </a:r>
          </a:p>
          <a:p>
            <a:pPr marL="0" indent="0">
              <a:buNone/>
            </a:pPr>
            <a:r>
              <a:rPr lang="en-US" dirty="0" smtClean="0"/>
              <a:t> </a:t>
            </a:r>
          </a:p>
        </p:txBody>
      </p:sp>
      <p:sp>
        <p:nvSpPr>
          <p:cNvPr id="4" name="AutoShape 2" descr="data:image/jpeg;base64,/9j/4AAQSkZJRgABAQAAAQABAAD/2wCEAAkGBxISEhQTExIWFhUXFhgYFxUVGBYVFxoYFxgXFhYXGBYYHCggGBolHBQVITEhJSkrLjAuFx8zODMsNygtLisBCgoKDg0OGxAQGiwkICQsLCwsLCwsLCwsLCwsLCwsLCwsLCwsLCwsLCwsLCwsLCwsLCwsLCwsLCwsLCwsLCwsLP/AABEIALcBEwMBIgACEQEDEQH/xAAcAAACAgMBAQAAAAAAAAAAAAAABQQGAQIDBwj/xAA/EAABAwIEBAQCBwgBAwUAAAABAAIDBBEFEiExQVFhcQYTIoEykSNSobHB0fAHM0JicoKS4RQVFkNTY7LC8f/EABgBAAMBAQAAAAAAAAAAAAAAAAABAgME/8QAIREAAgIDAAMAAwEAAAAAAAAAAAECEQMhMRJBUSJhcRP/2gAMAwEAAhEDEQA/APcUIQgAQhCABYe6wusrnOLtPZDA40ZzXcpSreD4llldE/TXRWRTF2hyWwQhCoQIQhAEHE8NZM0hwC8v8V+HZKcEkXjPHlyXrypX7VK3JShltXu+QH+7LPJVWXj7R884nC5spsEf8dzhqVYDTF4Lsp7pHVte11kkxtHOOOylMmKwyE2uVsGoAy7VbRwqXBQuKdUWFcxqgKLz+yDFGCGaGQjQhzb8WkWI9so+an4p4ja2J7I+Z+zQqq4VhGUusCXWvpfQeyTmGV0jg3bVHA6i90WLwmJot6uP67LaSJsjbHZeaMrXwyZTseCuOE4qCACUWFHDEJYac+tlxztdWjwnW0NSAxrgHHhex9gk+O04kiPHRUzBogJsp05FPydE+KPYsR8M6Exm/wDKd/Yqm18D2HirZgOMujbklcXDgTqQO/H3R4gjjkOdmtxv+KErDhUKfEnNVgwLGi5waVXq2lLT0TLBgAbpcHR6PA+4BXRLMPqtAEyBWpBlCEIAEIQgAQhCABCEIAEIQgCqeKcLd+8j3Gui5+HvFANo5dHbd+ytzmgixSHEfD0ZOdosVm4tO0WmnpjxkoOxWxcEmibYWWzpDbdPyDxJNRiQabWUWrxazCQuJaCuU0YsVNsqkLfC/il09Y6ncLWY53yI/NcP2kYbJO5gH7sN1PUk6fYEmoLQYgyUcbtPZwXo1aGyROLhplKT2thx2jyyHDQGZBySs+HhmJIvyVpkZ0XPRICl1+CHglkeHua62UnsF6O+nvYW3UHxdLFSQ5G/vXWJPdVETEGE0kkkjY2N1430AA3JPAK5mkgp23lOYjkbDql/hVzoqbO4fSSNEjjxAcS2Fvawkf3tyUjDMJZXPeJXkRR7gGxLiLj2AN+5RwOk+DxTTQxvEcOrtjfc2015KkSY6G5riziST7pZi0AimeyN+ZrT6TwIWmIwNni8xvxN+IJPeyuaItdWtkdmKl0NaBsVWTCp9KbKRo9BwvE8wyP9krrKUtlDhzUXDiXAcxsVbvC7I5ZQybkqtE0TqCTMwKffLF0zWCzWULY3lrNRpYD7lwxqcDJGP4dT3VRJkYkjDlHpaQh/RcHVTxqBomNLVt0J0KTVjssWHR7J43ZKsPIIBCatWq4ZmUIQgAQhCABCEIAEIQgAQhCABcqh1mldVExCSwCT4NdIhUcnddWztJsuscGa9uSzZoQwVxqX2aUOqWNcWlwuCuVU8OabG6myqK5FQGaW43BuFd6SYAZZLDTW+yodDippqjMRdux/MKz+IJ2zMYWuAB5bm6Tuw1QoxZ7TK/yz6QdPx+26gt146rtJSOGwJHMddlxJANi5oPLML/IKqJO8VR6mE6ZXDboQuP7U8Fa58L+DvLjsP4nOflBv7haSPsQ0G7iLkbWFr723U/xlUNbDROkfmyVMF7cMpDnXHE6D5JoT2ZxZjWNkaOEuQf0wxMAH+Uj1T6ahkaXu84Mz3uAd0/bVGd8o4ec82/ryX+4Ka3w1BYaX0Q9jWjzGtw+QyWb6iTwVhpfC8jGF5duNQNlasMwmJtU2zLMafUeAvtc/YrBX0jWOdGPhcLs+W10JaBvZ4hU4NIH2a29zpbqnmJ+AJ4wLOzXANwNL8QrxReGHvDpGkaZ/TztbTvcpjhEvnUuTd0fqbztuR33WUmk6KStFJwTwtNFB5j5Bmv8ABb8VvDI9jtG6nQW/BNsUqH2tmNkqwWoFO1zS/PISTmP8IOwCINvRUtDnDXyQtLpTd5+Eb2HXqleI4lkNzuTrdcKnGomvs94LtyLrbxHHBLE2SPU72Wn6Rn+2WPEY2shYQ4F7twNglbqXje6QUuMDQHhpqnVBXhx6Iu0FUx9gGKGMhrjorxTShw0XmdVZuqbeHceLXBjzpwVRZMkXxC5QzBwXVaEAhCEACEIQAIQhAAhCEAC1ewHQi62QgCBUUTBqBZQKyu8mJ7umiePYCLFU/wAYQglkQO5F+yyyLWjWD+nltVWVD3OeS4ZnE8eJT7wZXuyyulebA2APa5KuwwmIM1aNAqt4n8OltOXxXu7gFk41w0Ur6NKYwSRumNuTO41JPRQY6gv1b8I58eyxh+HuhgbFK2z2/EAb2P4rZoy6Jq72S69EfF6fzBG/zCzI7k4gk24DS+nG2l1mhw+N8xBF3XzMF7Z/rs7kbdR1UibDppXN8ppcfqXsLcSb6DdLcRgdmIByuB0IOxHEELX0iPY9xAxRtIja12cNyvIGfKbGwNtNtumqqH7R8QNqVl95HScL7hgJ/wASoDsRnjfqSTe9t9TqSP1xSvxhXGpnic1rrNa0WbrYNN3Ed7k6oAs+FYpaScD4i6JwP9UMbvvKu2CYnHUxB7DwuRxF+nLVeTYFLaosb/CDr0cR/wDEBdMLxt0EhMbj9G9zHjYiziNvn0IPe0vo0epYkXszZTYPFj3GoUvCK8TM8p5DnsNxw23aO6TRY6yeAuFswF7duI/JQ6XFAA2Zvw6Z+YAO/dtye10KQ2i4+GaoPZKAMtpHacswv97Vzlh8mYSMGjvVpte/rGnC5B/vPJQvDEoZNNcjIdb3GutxbnoSewTiePOwtGrmkOaL2BIB0vycCRfqsMyadlY2V7H6HLJp8DhmaeQPD2KrtTg4k0cTrxGh+YV7yCWHTUs9TeZadSOmn3FV6UEO2/8AxTd7RqvjKRjHgyPyyWud5g+F3H3PFRPD1Q9o8uVpDm7g7Ecwr3UgOCSVMAvqOxT82J41ehVi2HtI8yM9ws0zzGBmKxUxlpXKMl511twWimQ4DyjrQ82JUt7LaqqeeWuuNFIxbFn+VcODRxPH2W6pmLRfMD8V5HtikBsdA7gr9TThwXzdh+OyyvjhiGb1C7jva+pXv2CuLY2g72CcXuhMdIWAUKiTKEIQAIQhAAhCEACEIQAKn1/0lUTwborZUSZWudyBKo9CXfSSna9z7m33lZzZcBtUO0tz0RiEojia7KHeq1uu4+5J5K1xN9hy3+1a1NQ+RoDjZl725nbT9WWbZoR6iodM8ut6jvbZayyMjaS5wsNydgoGL4zHTttx+oPiPUlUzEKqeqcAb2/hjbt/spAWRvjhoMkcd7OblMlgSRxAvtccVpNigEbT5dtLAu1c7rbYDuoWHYC1hAc9ufcjcM7j+J3RT6bA5pXENJcL/E7Ro7n8k3PVAo+yv4hXSOtmGnAWtcey7f8AT7tEl8rTuHfEOw4q2wUUMMwbkE7uOe+Vo9vv4ratjD75KctBN8odmF+gKHL4JL6UmSkMVRG4/DIPTfk9oA+2Jwt1STH4XU9Y59rZrOc07G9iQRxCu2OUTpaZz8jmyRO9IIINx9IzTrkl/wAOqV4vV09X6phkcI2j0/HnufbS5HyTvQUQ6WV0YE0erDu36p4jt1TPDqrJ62axuJzN0u09uX5fKveH8SELjFIRkN7l23TsmM8PlnPEQWHa23Ph8+m6fQ4OBme5kAlygHOx38l9QDzaSB2LetnmHeLxDL5d5JWZg1riG31NrC1uNyOFgTZVSJ/mtHlnLI052X+sOH9JFwQOBNk/oYGVMYqYo/XqD9Zjtn3aN3t2/PRT4+WmF1tF8c7yakAEBkoMjb2Gt/pW/Nwdr/6hHBK698TnPMTmvaD/AAkG3Q8iqTU+K8oEMolHlvJjlLg97HAFvqY4DXVwIvxNwq6fED4D9FIGji4a5ifrZxcdjtw4k4uLXDRM9IYAex24e2vFRaylVUwjxyZZGRSsaC94bnabAFxDQS06AXOpurTUVLopWNdqx92dpBqAehAI7hKjSxJVxKA1xY4EKy11ODchIKptk1olkfFWWBfbQi91Ssk9W/y2XIvoOHcr1LwtQRVmeCY6AXaOfMLqzBY6SQtjbbVdMdq0c8u0zb9n/hBtK3O/V53P4BegxSKs0dU4pvBKqRLHjanRCXB6wqsksiEITAEIQgAQhCABaySBoLnEADUkrZQccjzU8o/lJ/x9X4JN0hrosxTHInxPbG4lx0+Fw76kJUyojbAY7kufpZu41B15bKDHFpybz/W61kcANP8AZWDbfTWl6B7g0akfgPzP2d0gxnHCLti+LjIeH9I499lKrJi7ThyC1pcBLnXc0ucdox/9jw7KbKorlFhL5iXuNhe7pHa97cymUUZylsAyRj453cf6Tx+5eiYX4WbZr5iCALiNujAevOypvjGkNoy0/Rl8jSBpZzToD3aQR7qJ+SVvhUKbo08MUDJHOc25Y02L3aZnaEgHkLi56gDfSx4lV5R5UemgzEfwj7rkbckUUIpqWOPKMwbqOb3Xcb9Bc/IqKWWHMnUnvuT/AK0RFClIiOswWb1uTqe5W93a2103O1/yWxj16k368lOw6Bt8rjYEa8PdVRArxNkjo3s3Fje1hmy6jLc2J9+J5rzepqYQ3NFK19vjjf8AHc/xAkX3K9QxNwz+lugOn64qh+JvCzpnZonNaQT6SLDXU2Ivbtb5Jx0BVG4tA744yB01+9T8PgZKT/x5XXAzFtjoBu4ja2u6h/8AZVYXa+WLnV2a/ewA17J9hGBMpjmzFzyMpIJaLHUgAHjpvyTm0uMcbN20srS0gHNcC40IJ29tV6PgsAhk1jt5oYZSSdXE+W2QAekajI6wuQ6Mn4TenMqywh7Dqwgjh8JuLq74zWM8gVDW5mZCS3gY5Wi7SRtrlHuUscm1sJLZRv2v+GGx1HnwOLTILyNGrQ8aFxb/AA3FjfibndU7BYo3tLpLHLdrmXIJPA34cDfmOhXSuxOeera6Rzs8rg0PvlFz6QOnL3TTxn4UfTOjc12UvjAeW/CXAAPuOujv7lpdk1RXpcOYx4McgdHffZw31LfbfsrtF4sZVZaeVpbI8tY2RuoElwI3EHjmAN+aXeCsHbK4OksfLeBLFxLHD4rHdrmOPyITig8Cf8Oss67ow/6Fx10IzMzdSA8d4zzCyyLXl8NIPdFgw5xkjuRaRpcyRvEPbo4DpxHQhLJaeOU/FZ2xB0PzVgxulMFQ2YaMqbMfyE7R6HH+tvpPUMSrEMPD3ZgbE78r9eV1BXon4NhjISHt0duntZEyTUjVVbJK+Fr4yRJESxzeYFtbdiD7lWKic9zG57Zra2WmKTuiMkVQQ0HJT4qRw4KTh7NU8jiFl0pGDYiFO7khWHKOSwihGyEITAEIQgAQhCABaTRhzS07EEHsdCt0IAoWIaSyNAtlcRYi1huB8ilslySBr93vyV6xfCBNqDY2tf8A2q47DHxPIcA9ttGEWBde+ZzgPUOnsuZxa6bppo4YZhbbeY92Vv1ju7owfirTRUQtZoyt+09SeKS01I97w+V2Z3ADRo6AclaaWItGvyWkUTJ0dWMAFgqNjNOGziO12Pe2T1C1jexGm+2nvzKsWKeJaeG4zZ3/AFWa/M7D71S8cx2SpI0EbRq3L8V+Zdxss8041ReKErsb40wskOhIFyCNxmHEfio8dncfl+SrOM49UvkaS4FzWm5baxAtclvLmNlmix5ji0PBYbi5bex7jcfb2ClST4Di10swpx8RGv2811aNiVKlpiNPsPso0oI4H9W4+4RYqNHxgqIaUE7BSPM0v+rrIdrdIBVUYbfXXsldZRC+u6tbwPdLcQpw6/8Ar7f1dAFSnorg2On64/gnvg2YSsko5HelzXBl+AcCHAdQSHDseSyKEWOm40/X6sl9K4wyslbe7HBwG9wPiHW4uOeqFpj6hbiWANNPMx4yysa6zjplfH6wQdNSRb3UCfxZJU+XnaGsa0Xi6/C+S51Jc5rteQA4K9/tHwgue1zT6ZQL8i4bX7hUSpwpzIYp8vrpptW2/eRPc0uaefqzf5lW0CZaa2CGnZS4lHG4NZaOrbY3MEnpD8v/ALb7HsSvQqqgZLEW5t26O0dYghzJG87FrXW5t6qr4ZiEFQZYLF7crmSAj0Fjrtc0O7O+d7c1P8ATmOE0k5u6B2Rjza5jafoyewt7W6rSFONMiSaZJbCKqB8Mgylwym28crT6S082vFweVikFM57m/SCzw4skHKRm5HIHRw6OCtVfAYphJsyU5H22DwLMce7QG/2M5pfjdLklbMB6ZrRychKP3T/7r5O5byXO4tXH5tfw2Ur39FPkevzASHWs4DY9xzCb0gULzLOuNM3pPQkWB7EaKfShaYiMnRnRGxCftSKkGqet2XQjBmUIQmIEIQgAQhCABCEIAEIQgAWHNB3F1rLIGtLibAAknoNSqTXeMpX3bE0Rj6x9TrcxwH2qJzjHpcIOXC6Mp2A3DQClXi3EfJp3WNnP9Dffc/K/2Ko/901Q2kB6ua23zskVfijpnetzpnchfKPYcOywlnTjUTaOBp3JmsT76NHvsFGrIJJfo4XZnngNGgcS53ABTaShkmNnHK0b2tYd+F/mpk7mRDy4hYfxHdzuVzy6bLmjHZvKVCam8PxRNcC7zZHAiR5+G2+SNp2boNTqTyAAS2bC3tlibE795IGNjfexudcrtwALk7gAKyyNEUYll4g5I72c/kT9Vl+PHhzSrB6x7ag1szc5DSyKP4Q3NxbbYAZtONzfrrBNsxb0elSPuf0dtAtCbC52QDt2B+aUeKK4RxBgNnSOyD8fsTJO0D2yjNa1zp24H5KQaLQG+4uL66cEroD6Q0cwPwTiWYfIW+WiSGyOYHjYAjlx+3ouc0B1uD7cfks4viHkQ593GwaOp2+zVV8eIZSdJNDwdHf7Q4JiG5jI4H5FL5KZvm67XBIPEbkdzstxjUnF0Z/tcPxK54viYLQ4vGYNt6Wm2m1y7vyUu/RSGOO44xjI6WZt36nOCLNbc+W63G4t/ikmJNEhERBMcrHMLhsA4WB9iQfZIMKrga2Oab1tLw2TPqCxwyH5A3HYL0DEsDjp2ljC5zcx1JuW3sQz2H3rS5JJv0CSekJP2b00nlyREBr4nvY4nTPYAi3Mi/2Ap01/lzsfwf6XdbcT1tb/ABUDD8WbSSSulOVhyyBwAJBPokaBxN2g/wBymR1kVVC50Njrdtx6gRwI6i/zVR6KRcXwNlidC462tfiOLHDsQCOoCVwx+bG+CbTMDG+2lnD4XN5a2IPUFSMMqs8LJR8TRlcONgeS1xXSRkjG3bJ6JD9Uj4HHv8N+rVeVaU11EY3vxfsrb2u/8mkjSWS2+s3c25OGV4/qTKkdcDmND3Gn+/db43CMzJxs+0Up/m/8Mh9zlJ/nHJR6G4cQd9j+H5fJZKoz1xmj/KP8HFK3UJ5GNEipzqnkJuF1I5mboQhMQIQhAAhCEACFq94AuSAOZ0UCvxuCJt3SA8g03J+STaXRpN8J0kgaLuIA5k2VfxHxOGO9AaWDdzrjXp0VOxTHi5znDib3d9lmqFBTT1Bu1pP8zth2GwXLLO3w6I4UujnGvFb5QWghrOPAHvfUpHGJJTaNhd1Is35fmnNJgcTTmkcZHcht81IralkfpvblHHueV1hKTk9mypaQnGEi/wBK/O76oOg99kwiw8AXIDG8hufz7ldYmvNiQGN+p/Ef6j+C6PBcQNydAAmoN94JzS504VE5AytFhwA/W6mUuANbE6apfl0Ja3S45F1/uU+GkZTNL32dLwG4b/tV/FJ3TH16NLr2Jsqir0Zt+xEKcyOOpLb6X3Pfp0VlwuhF2ggED1H22Hz+5Q5qCEsu8F1rZQHENvzs06lN8DpfLjuRYuNzue2pWr0tEjFxVMxmbzqu38MQsP6jurVX1Ijjc88Afmqjg8TjdztyS4+6gY9wxmvRov7nQfiurpmZ2se8NvqSeA4ldaZgYwXIudT+CqGISufM54PQdgigOnjmrMzmMjPpF3X76DThoqq3DJN7n7vuVsipS7UphDh45LRImymMoZR/E75ldBhzzuSe5JV4ZhoPBT6bAL8FSiKyhwYSeS9KxXM2KJrntcRGL23JAAzWXSHw2sy4UyAOdkL3vGQG17D8EpRdDjLZ5tishqmPAZldE8EAXuWkWdfrcXVq8E0scVOcg+JocXG1w5psfyWZKZrHl1gHbO4fNVaSnlkzQxvsWvJDNr66n25LNfktejSqe/Z6DhOYiaFrrFwJYeu424X07JpROzMyOFmub8V9r3AA5FpFu4SChY6EQvLszho9M6qcRVGQ/u6geZGbmwe23mMA29Qs/vnXTikpRMJqmbUpbIJIJBo68bxyPMctwR3CU+W9l8+rmuMch5kC4cP6mlru6cSw5nCZgtmGV/cfA/3GhPZc8dhu1s3QRyfP0P8AYm39/Rc7hVw+bX8NlLaf3piheSNdxofz+Vk+on3CqlNKW68Ro4dOB7hWHD5NlrinaoyyRpjNCELYyBCEIAEIQgBH4wqvLg6ucABvwJOnHYKiNwyqm9WQtZ9Zwt/oL0vFMPbOwtOh/hda5B5hIj4dqMuX/kBw5OzW+wrlyY25XR0Y5pRoTUXh2OMgn6V/Hl/td6+rYwWc7b/xs/0p0+DVZGUGNo4mMm5+a1ovCmXV1upJus/8pMr/AEiIfOml0Y3I3pue5UqloWxa7u58kxqXNb6We5WlJSOkNhtxdwH5lUoKPRObZwYxznZWi5P6ueQTMeXA3e8ltXfg1b1tQynjyRi7jx4nqUhJcTd2pRuQcOtVO6U3O3L8+q3jpoXNPmRteRtm1t2C0awkeldqSA5QHHMeeyta0T+yPBSBzg1rQ1u9gLBN3FZZGGtvxK5PfYXUzBFf8W1JIbE3cm57LbDIL5Ql8zvNlc7rYJ9h0dgT7fmpKJFTRxuaTuUn/wCni+idygAWaFpFCtqIsiQUQCYQ0ZOwUqlpSeCf0tMGhWoktiWkw431CewQhoXVCtKiGwWCFlCYig45RgyPYb778eYKXR0rI5BI8HMCLuGmu2vdWPxfIwPZb4rHN24fiqzjRe6NwbyDh1IXI01Ojpi7jZ2qfEjDIICwMAuC7i4nYlPq+F9RQ5ojaeAiSJ387Lm3ZwzN91RsTLKuFszQRINHdwrd+z2tDWFj3cL3J48d1pB+MyZbjZCb4wEsbRFbNI0F19Mttxb6112rMfe6Asy3LmnzHbAAA7dVScRoclXK6GxYJnFmmlib27bpvX+bFEJGC8dwXNOpN+HQJZIy8rXocGq2PcIrRUU8dQN/3cg/mbxt1Fj7p9hchGh4bHoVSMIx6ma1kbY5GDMXENAsXO3JPHl7K10lbnIyizbe5WWNNSKnTRbmG4CFBgn9IWV2WcpPQhCYAhCEACEIQALBCysEIAqtHhheTfRrTYnnbku9dXthHlsC64lK6FpGvdVk1TSdXarke3s6DE0mpc47ncrd0Odtg7fQ2Oq3OFCYi+o5KxYd4cbGN/YK0m+CbS6I8IwVw0bmI6m6s1BhmXV9uyYwxBosFpWTZGE9FqoKJm5NiHEpAXkDYJLjNRkjPMqcXXN1XMYf5kgaDoFzN27NEcsPj2uFYMlmgAqFQQ8eSlMkLjtokhs7wsup1PDcrjBGnWGwEakLoijNsmUsOULshC1MwQhCABCEIAS+JcJ85mZvxt1HUclU8PcHAtcNuH3hejLzvH/oqp1gRfXvdZ5YeSNMcqZErcJZBKGxk5ZNbcExoMKuDpqo2IVYeyEZfU12/RWjCBZwUQX0qT+FaiwggnTjyVpw3C2OiySNuORTrKOQWVslRm5Ffd4Ppb3DLHouhwbJ8OoCeIRSFbEgY7kUJ2hFCBCEJgCEIQAIQhAAhCEAcaqnbI3K7ZLGeG4QbkXQhJpMdsZU9IxnwtAXdCExAk2Pz7M90IUZH+JUeiCplytJSCm3LjuUIXIbDqHRvdSKaFCFpAljqhoyU6aLCyELpRkzKEITECEIQAIQhAAolbh0cti5oJGxQhAC+pwcamw02XGjNiEIU0kVdlgCyhCokEIQgAQhC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6" name="Picture 6" descr="http://petapixel.com/assets/uploads/2013/07/key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275" y="2651125"/>
            <a:ext cx="4479925" cy="29914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niveristy of Missouri Ex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1" y="5998482"/>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501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Discussion Point </a:t>
            </a:r>
            <a:r>
              <a:rPr lang="en-US" b="1" dirty="0" smtClean="0"/>
              <a:t>5</a:t>
            </a:r>
            <a:endParaRPr lang="en-US" b="1" dirty="0"/>
          </a:p>
        </p:txBody>
      </p:sp>
      <p:pic>
        <p:nvPicPr>
          <p:cNvPr id="5" name="Picture 2" descr="Univeristy of Missouri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6042026"/>
            <a:ext cx="2638425" cy="2095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www.websitesforquilters.com/media/uploads/2012/09/26/images/thinking-outside-the-bo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0075" y="2886075"/>
            <a:ext cx="3048000" cy="23622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5041900" y="4191000"/>
            <a:ext cx="16261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911409">
            <a:off x="7910615" y="3800359"/>
            <a:ext cx="1046783" cy="769441"/>
          </a:xfrm>
          <a:prstGeom prst="rect">
            <a:avLst/>
          </a:prstGeom>
          <a:noFill/>
        </p:spPr>
        <p:txBody>
          <a:bodyPr wrap="square" rtlCol="0">
            <a:spAutoFit/>
          </a:bodyPr>
          <a:lstStyle/>
          <a:p>
            <a:pPr algn="ctr"/>
            <a:r>
              <a:rPr lang="en-US" sz="4400" b="1" dirty="0" smtClean="0">
                <a:solidFill>
                  <a:schemeClr val="bg1"/>
                </a:solidFill>
              </a:rPr>
              <a:t>AT</a:t>
            </a:r>
            <a:endParaRPr lang="en-US" sz="4400" b="1" dirty="0">
              <a:solidFill>
                <a:schemeClr val="bg1"/>
              </a:solidFill>
            </a:endParaRPr>
          </a:p>
        </p:txBody>
      </p:sp>
      <p:pic>
        <p:nvPicPr>
          <p:cNvPr id="11" name="Picture 2" descr="https://lh4.googleusercontent.com/-fG42tzaiNAA/UzMcsLmEvtI/AAAAAAAA4MM/9qwLDxQJDkY/w778-h600/DrSeussQuotePos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122" y="2833099"/>
            <a:ext cx="3506135" cy="27039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93771" y="5643266"/>
            <a:ext cx="6672943" cy="646331"/>
          </a:xfrm>
          <a:prstGeom prst="rect">
            <a:avLst/>
          </a:prstGeom>
          <a:noFill/>
        </p:spPr>
        <p:txBody>
          <a:bodyPr wrap="square" rtlCol="0">
            <a:spAutoFit/>
          </a:bodyPr>
          <a:lstStyle/>
          <a:p>
            <a:pPr algn="ctr"/>
            <a:r>
              <a:rPr lang="en-US" b="1" dirty="0"/>
              <a:t>AT in a Box </a:t>
            </a:r>
            <a:r>
              <a:rPr lang="en-US" b="1" dirty="0" smtClean="0"/>
              <a:t>is all about client choice. It helps our farmer, rancher, or farmworker perform </a:t>
            </a:r>
            <a:r>
              <a:rPr lang="en-US" b="1" dirty="0"/>
              <a:t>a task they thought otherwise not </a:t>
            </a:r>
            <a:r>
              <a:rPr lang="en-US" b="1" dirty="0" smtClean="0"/>
              <a:t>possible.</a:t>
            </a:r>
            <a:endParaRPr lang="en-US" b="1" dirty="0"/>
          </a:p>
        </p:txBody>
      </p:sp>
    </p:spTree>
    <p:extLst>
      <p:ext uri="{BB962C8B-B14F-4D97-AF65-F5344CB8AC3E}">
        <p14:creationId xmlns:p14="http://schemas.microsoft.com/office/powerpoint/2010/main" val="2488816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2556932"/>
            <a:ext cx="4864099" cy="3318936"/>
          </a:xfrm>
        </p:spPr>
        <p:txBody>
          <a:bodyPr>
            <a:normAutofit/>
          </a:bodyPr>
          <a:lstStyle/>
          <a:p>
            <a:pPr lvl="2"/>
            <a:r>
              <a:rPr lang="en-US" sz="2400" dirty="0" smtClean="0"/>
              <a:t>AgrAbility </a:t>
            </a:r>
            <a:r>
              <a:rPr lang="en-US" sz="2400" dirty="0"/>
              <a:t>clients face </a:t>
            </a:r>
            <a:r>
              <a:rPr lang="en-US" sz="2400" dirty="0" smtClean="0"/>
              <a:t>employment challenges and potential </a:t>
            </a:r>
            <a:r>
              <a:rPr lang="en-US" sz="2400" dirty="0"/>
              <a:t>income loss if they are not able to work due to a physical change from illness, accident, or general age-related change.</a:t>
            </a:r>
          </a:p>
          <a:p>
            <a:pPr lvl="2"/>
            <a:endParaRPr lang="en-US" sz="2400" dirty="0"/>
          </a:p>
          <a:p>
            <a:pPr lvl="2"/>
            <a:endParaRPr lang="en-US" dirty="0"/>
          </a:p>
        </p:txBody>
      </p:sp>
      <p:pic>
        <p:nvPicPr>
          <p:cNvPr id="5" name="Picture 2" descr="Univeristy of Missouri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6042026"/>
            <a:ext cx="2638425" cy="209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H02010J[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91250" y="1696110"/>
            <a:ext cx="2170256" cy="2864479"/>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7" descr="Feature Pic"/>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53100" y="4688909"/>
            <a:ext cx="2608406" cy="1641282"/>
          </a:xfrm>
          <a:prstGeom prst="rect">
            <a:avLst/>
          </a:prstGeom>
          <a:solidFill>
            <a:schemeClr val="bg2"/>
          </a:solidFill>
          <a:ln w="57150">
            <a:solidFill>
              <a:schemeClr val="tx1"/>
            </a:solidFill>
            <a:miter lim="800000"/>
            <a:headEnd/>
            <a:tailEnd/>
          </a:ln>
        </p:spPr>
      </p:pic>
      <p:pic>
        <p:nvPicPr>
          <p:cNvPr id="7172" name="Picture 4" descr="http://blog.witness.org/wp-content/uploads/2013/01/6284567237_751f32cfab_z.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8181" y="1620982"/>
            <a:ext cx="2724150" cy="26388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businessjournalism.org/wp-content/uploads/2011/11/black-farmer-from-AugustaChronicleTV.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8181" y="4259803"/>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403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tractorbynet.com/forums/attachments/atvs-utility-vehicles/98232d1205773304-utv-working-pics-dsc005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4889" y="657258"/>
            <a:ext cx="2897478" cy="227711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atv.com/gallery/gallery.php/d/51591-2/2013-Polaris-Ranger-XP-900-Farm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017" y="3126513"/>
            <a:ext cx="3575223" cy="28097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niveristy of Missouri Exten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145" y="6005725"/>
            <a:ext cx="2638425" cy="209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tacticalip.com/wp-content/uploads/2012/04/dollar-sig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6701" y="4810402"/>
            <a:ext cx="1423186" cy="16677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allcarblog.com/data_images/gallery/kubota-rtv-900/kubota-rtv-900-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794" y="1073810"/>
            <a:ext cx="4762500"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63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Cultivating AT solutions for farmers and ranchers with disabilities  </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Discuss Points</a:t>
            </a:r>
            <a:r>
              <a:rPr lang="en-US" dirty="0" smtClean="0"/>
              <a:t>:</a:t>
            </a:r>
          </a:p>
          <a:p>
            <a:pPr marL="457200" lvl="1" indent="0">
              <a:buNone/>
            </a:pPr>
            <a:r>
              <a:rPr lang="en-US" sz="2400" dirty="0" smtClean="0"/>
              <a:t>1.	Health conditions, disabilities, and age-related changes experienced by our 	clients. </a:t>
            </a:r>
          </a:p>
          <a:p>
            <a:pPr marL="457200" lvl="1" indent="0">
              <a:buNone/>
            </a:pPr>
            <a:r>
              <a:rPr lang="en-US" sz="2400" dirty="0" smtClean="0"/>
              <a:t>2.	Who are our  “new” client.</a:t>
            </a:r>
          </a:p>
          <a:p>
            <a:pPr marL="457200" lvl="1" indent="0">
              <a:buNone/>
            </a:pPr>
            <a:r>
              <a:rPr lang="en-US" sz="2400" dirty="0" smtClean="0"/>
              <a:t>3.	“New” and “emerging” assistive technologies (AT). </a:t>
            </a:r>
          </a:p>
          <a:p>
            <a:pPr marL="457200" lvl="1" indent="0">
              <a:buNone/>
            </a:pPr>
            <a:r>
              <a:rPr lang="en-US" sz="2400" dirty="0" smtClean="0"/>
              <a:t>4.	Working with clients to help assess assistive technology solutions.</a:t>
            </a:r>
          </a:p>
          <a:p>
            <a:pPr marL="457200" lvl="1" indent="0">
              <a:buNone/>
            </a:pPr>
            <a:r>
              <a:rPr lang="en-US" sz="2400" dirty="0" smtClean="0"/>
              <a:t>5.	Review how an ergonomic </a:t>
            </a:r>
            <a:r>
              <a:rPr lang="en-US" sz="2400" dirty="0"/>
              <a:t>o</a:t>
            </a:r>
            <a:r>
              <a:rPr lang="en-US" sz="2400" dirty="0" smtClean="0"/>
              <a:t>nsite </a:t>
            </a:r>
            <a:r>
              <a:rPr lang="en-US" sz="2400" dirty="0"/>
              <a:t>f</a:t>
            </a:r>
            <a:r>
              <a:rPr lang="en-US" sz="2400" dirty="0" smtClean="0"/>
              <a:t>armstead </a:t>
            </a:r>
            <a:r>
              <a:rPr lang="en-US" sz="2400" dirty="0"/>
              <a:t>a</a:t>
            </a:r>
            <a:r>
              <a:rPr lang="en-US" sz="2400" dirty="0" smtClean="0"/>
              <a:t>ssessment </a:t>
            </a:r>
            <a:r>
              <a:rPr lang="en-US" sz="2400" dirty="0"/>
              <a:t>and AT in a Box </a:t>
            </a:r>
            <a:r>
              <a:rPr lang="en-US" sz="2400" dirty="0" smtClean="0"/>
              <a:t>help 	farmers, ranchers, and farmworkers perform </a:t>
            </a:r>
            <a:r>
              <a:rPr lang="en-US" sz="2400" dirty="0"/>
              <a:t>a task they thought otherwise not </a:t>
            </a:r>
            <a:r>
              <a:rPr lang="en-US" sz="2400" dirty="0" smtClean="0"/>
              <a:t>	possible</a:t>
            </a:r>
            <a:r>
              <a:rPr lang="en-US" sz="2400" dirty="0"/>
              <a:t>. </a:t>
            </a:r>
            <a:endParaRPr lang="en-US" sz="2400" dirty="0" smtClean="0"/>
          </a:p>
          <a:p>
            <a:pPr marL="457200" lvl="1" indent="0">
              <a:buNone/>
            </a:pPr>
            <a:endParaRPr lang="en-US" sz="2400" dirty="0"/>
          </a:p>
          <a:p>
            <a:endParaRPr lang="en-US" dirty="0"/>
          </a:p>
        </p:txBody>
      </p:sp>
      <p:pic>
        <p:nvPicPr>
          <p:cNvPr id="4" name="Picture 2" descr="Univeristy of Missouri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6042026"/>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510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457200"/>
            <a:ext cx="10972800" cy="990600"/>
          </a:xfrm>
        </p:spPr>
        <p:txBody>
          <a:bodyPr/>
          <a:lstStyle/>
          <a:p>
            <a:pPr algn="ctr" eaLnBrk="1" hangingPunct="1"/>
            <a:r>
              <a:rPr lang="en-US" b="1" dirty="0" smtClean="0"/>
              <a:t>Assistive Technology</a:t>
            </a:r>
            <a:endParaRPr lang="en-US" b="1" dirty="0" smtClean="0">
              <a:latin typeface="Bodoni MT" pitchFamily="18" charset="0"/>
            </a:endParaRPr>
          </a:p>
        </p:txBody>
      </p:sp>
      <p:pic>
        <p:nvPicPr>
          <p:cNvPr id="8197" name="Picture 6" descr="handcontrols"/>
          <p:cNvPicPr>
            <a:picLocks noGrp="1" noChangeAspect="1" noChangeArrowheads="1"/>
          </p:cNvPicPr>
          <p:nvPr>
            <p:ph type="body" idx="1"/>
          </p:nvPr>
        </p:nvPicPr>
        <p:blipFill>
          <a:blip r:embed="rId2">
            <a:extLst>
              <a:ext uri="{28A0092B-C50C-407E-A947-70E740481C1C}">
                <a14:useLocalDpi xmlns:a14="http://schemas.microsoft.com/office/drawing/2010/main"/>
              </a:ext>
            </a:extLst>
          </a:blip>
          <a:srcRect/>
          <a:stretch>
            <a:fillRect/>
          </a:stretch>
        </p:blipFill>
        <p:spPr>
          <a:xfrm>
            <a:off x="1138163" y="2601029"/>
            <a:ext cx="4195837" cy="3265594"/>
          </a:xfrm>
          <a:noFill/>
        </p:spPr>
      </p:pic>
      <p:pic>
        <p:nvPicPr>
          <p:cNvPr id="8" name="Picture 2" descr="Univeristy of Missouri Ex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010" y="6098939"/>
            <a:ext cx="2625167" cy="2084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utcher and Johnson (CAT) tractor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315408" y="3138522"/>
            <a:ext cx="4972290" cy="257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801553" y="2373086"/>
            <a:ext cx="2704647" cy="646331"/>
          </a:xfrm>
          <a:prstGeom prst="rect">
            <a:avLst/>
          </a:prstGeom>
          <a:noFill/>
        </p:spPr>
        <p:txBody>
          <a:bodyPr wrap="square" rtlCol="0">
            <a:spAutoFit/>
          </a:bodyPr>
          <a:lstStyle/>
          <a:p>
            <a:pPr algn="ctr"/>
            <a:r>
              <a:rPr lang="en-US" b="1" dirty="0" smtClean="0"/>
              <a:t>Life Essential Standing Platform </a:t>
            </a:r>
            <a:r>
              <a:rPr lang="en-US" b="1" dirty="0"/>
              <a:t>Pilot </a:t>
            </a:r>
            <a:r>
              <a:rPr lang="en-US" b="1" dirty="0" smtClean="0"/>
              <a:t>Lift</a:t>
            </a:r>
            <a:endParaRPr lang="en-US" b="1" dirty="0"/>
          </a:p>
        </p:txBody>
      </p:sp>
    </p:spTree>
    <p:extLst>
      <p:ext uri="{BB962C8B-B14F-4D97-AF65-F5344CB8AC3E}">
        <p14:creationId xmlns:p14="http://schemas.microsoft.com/office/powerpoint/2010/main" val="193141315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algn="ctr"/>
            <a:r>
              <a:rPr lang="en-US" sz="4000" b="1" dirty="0" smtClean="0"/>
              <a:t>Lift Attached to Flatbed Truck for Transfer Between Machines</a:t>
            </a:r>
          </a:p>
        </p:txBody>
      </p:sp>
      <p:pic>
        <p:nvPicPr>
          <p:cNvPr id="31747" name="Picture 2"/>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a:xfrm>
            <a:off x="2249715" y="2421393"/>
            <a:ext cx="7799917" cy="3970337"/>
          </a:xfrm>
        </p:spPr>
      </p:pic>
      <p:pic>
        <p:nvPicPr>
          <p:cNvPr id="4" name="Picture 2" descr="http://tacticalip.com/wp-content/uploads/2012/04/dollar-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0777" y="3239862"/>
            <a:ext cx="1396853" cy="163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689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406400"/>
            <a:ext cx="12192000" cy="1460500"/>
          </a:xfrm>
        </p:spPr>
        <p:txBody>
          <a:bodyPr/>
          <a:lstStyle/>
          <a:p>
            <a:pPr algn="ctr"/>
            <a:r>
              <a:rPr lang="en-US" sz="3200" b="1" dirty="0" smtClean="0"/>
              <a:t>Flatbed Truck with Braun UVL</a:t>
            </a:r>
            <a:r>
              <a:rPr lang="en-US" sz="3200" b="1" baseline="30000" dirty="0"/>
              <a:t>TM</a:t>
            </a:r>
            <a:r>
              <a:rPr lang="en-US" sz="3200" b="1" dirty="0" smtClean="0"/>
              <a:t> to Access Truck </a:t>
            </a:r>
            <a:r>
              <a:rPr lang="en-US" sz="3200" b="1" smtClean="0"/>
              <a:t>&amp; </a:t>
            </a:r>
            <a:r>
              <a:rPr lang="en-US" sz="3200" b="1" smtClean="0"/>
              <a:t/>
            </a:r>
            <a:br>
              <a:rPr lang="en-US" sz="3200" b="1" smtClean="0"/>
            </a:br>
            <a:r>
              <a:rPr lang="en-US" sz="3200" b="1" smtClean="0"/>
              <a:t>Life </a:t>
            </a:r>
            <a:r>
              <a:rPr lang="en-US" sz="3200" b="1" dirty="0" err="1"/>
              <a:t>E</a:t>
            </a:r>
            <a:r>
              <a:rPr lang="en-US" sz="3200" b="1" dirty="0" err="1" smtClean="0"/>
              <a:t>ssentials</a:t>
            </a:r>
            <a:r>
              <a:rPr lang="en-US" sz="3200" b="1" baseline="30000" dirty="0" err="1" smtClean="0"/>
              <a:t>TM</a:t>
            </a:r>
            <a:r>
              <a:rPr lang="en-US" sz="3200" b="1" dirty="0" smtClean="0"/>
              <a:t> Attached Lift to Access </a:t>
            </a:r>
            <a:r>
              <a:rPr lang="en-US" sz="3200" b="1" dirty="0"/>
              <a:t>F</a:t>
            </a:r>
            <a:r>
              <a:rPr lang="en-US" sz="3200" b="1" dirty="0" smtClean="0"/>
              <a:t>arm </a:t>
            </a:r>
            <a:r>
              <a:rPr lang="en-US" sz="3200" b="1" dirty="0"/>
              <a:t>E</a:t>
            </a:r>
            <a:r>
              <a:rPr lang="en-US" sz="3200" b="1" dirty="0" smtClean="0"/>
              <a:t>quipment</a:t>
            </a:r>
          </a:p>
        </p:txBody>
      </p:sp>
      <p:pic>
        <p:nvPicPr>
          <p:cNvPr id="32771" name="Picture 3"/>
          <p:cNvPicPr>
            <a:picLocks noGrp="1" noChangeAspect="1" noChangeArrowheads="1"/>
          </p:cNvPicPr>
          <p:nvPr>
            <p:ph idx="1"/>
          </p:nvPr>
        </p:nvPicPr>
        <p:blipFill>
          <a:blip r:embed="rId2" cstate="screen">
            <a:extLst>
              <a:ext uri="{28A0092B-C50C-407E-A947-70E740481C1C}">
                <a14:useLocalDpi xmlns:a14="http://schemas.microsoft.com/office/drawing/2010/main" val="0"/>
              </a:ext>
            </a:extLst>
          </a:blip>
          <a:srcRect/>
          <a:stretch>
            <a:fillRect/>
          </a:stretch>
        </p:blipFill>
        <p:spPr>
          <a:xfrm>
            <a:off x="2198914" y="2451091"/>
            <a:ext cx="7304314" cy="3844602"/>
          </a:xfrm>
        </p:spPr>
      </p:pic>
      <p:pic>
        <p:nvPicPr>
          <p:cNvPr id="4" name="Picture 2" descr="http://tacticalip.com/wp-content/uploads/2012/04/dollar-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1460" y="3751490"/>
            <a:ext cx="1769970" cy="207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393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OH</a:t>
            </a:r>
            <a:r>
              <a:rPr lang="en-US" b="1" dirty="0"/>
              <a:t>, THE THINGS THEY CAN DO!</a:t>
            </a:r>
            <a:r>
              <a:rPr lang="en-US" dirty="0"/>
              <a:t/>
            </a:r>
            <a:br>
              <a:rPr lang="en-US" dirty="0"/>
            </a:br>
            <a:endParaRPr lang="en-US" dirty="0"/>
          </a:p>
        </p:txBody>
      </p:sp>
      <p:pic>
        <p:nvPicPr>
          <p:cNvPr id="9" name="Picture 10" descr="http://www.alfafarmers.org/img/neighbors/neigh_2013-01-21_Way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917" y="2621901"/>
            <a:ext cx="2703520" cy="35376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fieldassignment.com/wp-content/uploads/2012/01/ipad-iphones-and-agriculture.jpg"/>
          <p:cNvPicPr>
            <a:picLocks noChangeAspect="1" noChangeArrowheads="1"/>
          </p:cNvPicPr>
          <p:nvPr/>
        </p:nvPicPr>
        <p:blipFill>
          <a:blip r:embed="rId3" cstate="print"/>
          <a:srcRect/>
          <a:stretch>
            <a:fillRect/>
          </a:stretch>
        </p:blipFill>
        <p:spPr bwMode="auto">
          <a:xfrm>
            <a:off x="3842882" y="4390733"/>
            <a:ext cx="4352925" cy="1771651"/>
          </a:xfrm>
          <a:prstGeom prst="rect">
            <a:avLst/>
          </a:prstGeom>
          <a:noFill/>
        </p:spPr>
      </p:pic>
      <p:pic>
        <p:nvPicPr>
          <p:cNvPr id="6" name="Picture 6" descr="http://importanceoftech.com/wp-content/uploads/Importance-Of-Technology-In-Agriculture.png"/>
          <p:cNvPicPr>
            <a:picLocks noChangeAspect="1" noChangeArrowheads="1"/>
          </p:cNvPicPr>
          <p:nvPr/>
        </p:nvPicPr>
        <p:blipFill>
          <a:blip r:embed="rId4" cstate="print"/>
          <a:srcRect/>
          <a:stretch>
            <a:fillRect/>
          </a:stretch>
        </p:blipFill>
        <p:spPr bwMode="auto">
          <a:xfrm>
            <a:off x="3842881" y="2523832"/>
            <a:ext cx="4352925" cy="1866901"/>
          </a:xfrm>
          <a:prstGeom prst="rect">
            <a:avLst/>
          </a:prstGeom>
          <a:noFill/>
        </p:spPr>
      </p:pic>
      <p:pic>
        <p:nvPicPr>
          <p:cNvPr id="7" name="Picture 2" descr="Univeristy of Missouri Exten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1553" y="6061674"/>
            <a:ext cx="2625167" cy="208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tacticalip.com/wp-content/uploads/2012/04/dollar-sig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8575" y="3054804"/>
            <a:ext cx="1769970" cy="207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248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thecowlocale.files.wordpress.com/2011/10/cows_on_the_phone.jpg?w=5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76585">
            <a:off x="773202" y="867990"/>
            <a:ext cx="2848882" cy="233484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he-back-40.com/wp-content/uploads/2012/12/iStock_000017360790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979" y="3321180"/>
            <a:ext cx="3962258" cy="263683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fwi.co.uk/assets/getasset.aspx?itemid=73058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1979" y="926412"/>
            <a:ext cx="3962257" cy="22180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niveristy of Missouri Exten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145" y="6005725"/>
            <a:ext cx="2638425" cy="20955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xQTEhQUExQWFRUWGBgaGRgYGRgYGhoaHBwaHBwYHBkYHCggGholHB0cITEiJSkrLi4uGB8zODMsNygtLiwBCgoKDg0OGxAQGywkHyQsLCwsLCwsLCwsLCwsLCwsLCwsLCwsLCwsLCwsLCwsLCwsLCwsLCwsLCwsLCwsLCwsLP/AABEIAKgBLAMBIgACEQEDEQH/xAAcAAACAgMBAQAAAAAAAAAAAAAEBQMGAAECBwj/xABDEAABAgQEAwYEBAQEBgEFAAABAhEAAwQhBRIxQVFhcQYTIoGRoTKxwfAjQlLRFGJy4QczkvEVFkNTgqJjJCU0wtL/xAAaAQADAQEBAQAAAAAAAAAAAAABAgMABAUG/8QAKREAAgICAgEEAgICAwAAAAAAAAECEQMhEjFBBCJRYRMycZGB8RQjQv/aAAwDAQACEQMRAD8A9eQWUD5QdAIguQpwIMiGN+DFo3jlGsSxwQxEBMaUfJV0FiRwJHpB+GVDKbYwpmK/EX/Ur5mCJKrgx3zhaOW6ZaDGK0iKQpxEyY4GqOtOwR7wWguIEmi8S0y4aS0Tg6dEk3QwuSq8NCIULDK6PBxmyroZpNx0P0/vEhD2MQA2T1+hHzaJ4RlYvR8u49WKkVK5cs/5aig7g5FEXHUGJpNTMqfCJKVDiCQz8y4jvtbh/e4jUhwlKqib4iW/Op/d4dyZyJCBLlAZRqeJbWJZFH4EnS6K4mjmynQtLIUXSqxAPBxx+9YmoaULLLZgdDoTzeD6nG5WUoUpLAMWJ04RFQYQvOtXfHxkMkpBS4DObu/Rn3eI2rt6F+2AdpsGRLSmZKSgXGZNyDwIDsG+sIBNWDmIbp4Wbp84seKyZyTkWEtqCnMzdCbQuSnMCjfSLJ32OnoMwuuVMSp0m35rE+f7xDPUUh2Nz147jaGfZmmEhRkrLmakF9BmS9ul/YcYNraPIlKWD38xe/CIThTsR9g/YiSkmas/EMoB3ALk35kD0h/VSLPtqSSG832iiomTZWdUuYUgkaMD4X3314bx1TrqasEBWYA3zLHtLF38oDhZnGyx4CZVT3xRomYMp0fwpGYciXjubhkpKyhKsqy3xCxe/wAW1/pCbB8Nn0ufukzPEzkjQB2YaDXd4LoZpUs94T3h3WLKbQZvynraBJbdGrY0k4flWHCQWyvZ9UqNzs4EPpEmWA9RSlUshjNGUlHMqR4gnntxaE1DWKUQnOoX0YE2ezqHG3lDybiS6WX3qU50j4gXQpP81vCoc2tC44qrG2mVCrXNp5syWhaglMyzt4kgulQIsSpLX0LwJPxecC6lHe3CGtVjVPNVmCQlwQZRQ9/5ViwHLbkGit4x2mCHliQAztmOYEbEAfvtFFBsqsk7W+i0zsCMynCzMBCkhTjgQ7a33hR/DmTLsspKjo/Dlpw9YFl9q5xCUqTLKRqkAhwNnCrRJ3iahWYqILfDwHAQJRjTUScm27D8KUmYt1pRmYDQB76sTq3CLLhssBhoAdB1f5xUpdCgKGYfiJuC58rdYsUrFcsrMwKyCAB+rS/nCcLqxHsi7RdpFBJRTIKykstRCgkMbgFteenDiIZc8z5KZqxkW1wL3fjzF/OKpilQuQpMxJzufG7OSrfSLT2WrRPlTdiC7cE2v6v7QZY/YFr2mUEyZJnpnIUGZlJ/UG/2PlC9I4pzHc5hr6xNjWJolzBKzB03UzHXTUMbXbnHYWssUzQRxCE/tBhFpWBX5Pd02iSmXciIyfaMWhvFwj0exU6YZGQBiGI92A1yb9BHFJiqVg7EQPxyq6KucehPV05TMX/WT6kn5GNpRBNbeYo+Xo0RtHYpWkcz7G+HrtBghXh5vyIhmkxx5FTL43ohqBEMosRBU8WgPSNHoWemMBAdVLu/Eff0giQpxEOJA5Mw/Lfy0P7+UCP7UUl7omyfCeTH0IP0gkQBRTwoMfOCqZTpD6tfqLH3jSVGg7R4J/iHQpRiNQgA3Xn5OtIXvzUYp1aTcfm0aPUP8WsPeszWGaUgv0Kh9BFKTRCYvxagM4IB99W0jnk6kLLsrEygJBvrFuw7EO7oc58U1Cu7AP6sruePhD8yOcam4KQLF+oaF06jULPYEnk7N6tAlvs132HSa3+IlOr/ADEhjx68wfrFe/iCid3gBKXSbcmf1b5QRg0qb3pWMoQCpJD69PNjEs6QXZmvGWnQyjQfjFWhBCxeyTbUh3tw4xEmon1KM6nZyAkfCE7DmeJhdVU5AvsIipQVeBZLAHLc2vt9Y0mZodKpR3aH1BIP7QuqJ6JRAUzEki3uQLtzET5FoASCUpbQWuRr1iu4pLUFeNxaxN3HF4CjbAlstuG9oFJLJWmYg/lJduh+IdI5xWsAH+UoFQsSbc24/wB4rGGywVXZiPcX+jecWldKSkFVpaPEFEk219oLWzVTCaSZOlypakuUWMxBuGdiQ+igL2Z3LvB1bPXlTlWoiY4KSXDW2OkR12Jok0YBICpqfC+pBZy3IfMQgGNL8IlqQVnQhixux5WgOOtBqzg0CkTFqSTq2XVzwbjzEd1WG98hCywU5IB1YFiPWF3/ABOfLURbUnxJdjqSIMV2kyy0gp7yaXKlHwpBJJAAAuwbh5wGpVozT8Ak6kUklxYH7Ec/8UXLUlSJV0uxc3Jte1tdIb0VSJqCRqXccDw6cIT18xSpiUo8OQ33fk2waBBbpmj3TBajF5ilha/iBBa4026fvESMXmJmFaVF1F1AWSfKCTh6nKsyg+oG/rHNJLl8XckXABcatZjFtIbSDqyt71Cla5mIGl3FurwxwOUqVMlzAoXBSpI0ZQIZxqQW9I5oqWVNQUpGhDlmU54nfSO6ehMpTJJUFflJBLj8wOw68oi14E+gOdRrMxSlAlSi+ny5ftFwwFQTJAWl1Od29eJhZ3SgHAIbiXESYfVmWFhRd1lQfYEC1toD6oB7+lQEDTqm3tEdVUN9/f2IU1E5gTHqwx2TJsRoZs5IVIUhxZSVEg24WO3GBuz2DT0mYqeMgT8AdKs3F2Jt/eBKDGJveCXIllazqScqRzJvaLdKUpI/EUFra4AZI6D6n2h5ynBcf9hqLBZVG6M197HU83iJUtw4uIb0s/ONIS0ivGlOhNufE2iUZN3fgEoqlRLTL0aG8lTiBKiibxDbX/YQIMXQjifaA1z/AFMvY9jlQgNW7xugxOXOfIq41G4gpUoHURPcXTKtc9oHplQQtIUCDoQR6xF/DtpHQnAFi4PMMPWA99Gja0xHSLyqIOocHyhxTp1Uk66g6Pu3D76wPNwkKWpeYh7sB9YNkSQkMCfOKZJxfQIQaZ5z/i8pKe4mKf4ZiW4kFJA/9nii9n6EqSJiwQC7DdQfU/e3CPcMf7P09YlCahBWlCswAUpN2I1SQWY6dI3S9naWWAESJbAABxmsAw+J45pQUhpQs8Kx6qmSAAhnPG4ZtdYHouxmI1hzd0oJP5ppEpHklTEjmlJj6BOFSUnPLlS0rGhCEg+RZx5RBMmnjCv2lseK0eaYJ/hOpBBqKpk6mXIB1/rX/wDxHouEYLT0w/BQlBNirVZ6rLluWkaM7hEap6oXmrOhYQ+vwyXPTlmoTNTz+IdFC4PSPLO1H+G0yUTMpwZ0vUgf5ieRA+Mc035bx6IK9aYnOI+EL0uAfPQ+turcYzlFiy9PI8Wp6YMEqGjh3uk8CDEGJ4QJkhSLFQuC2ih046eceyYlQ01UHmIZe0xDBfmfzDkQY817UYbMo53ivJm/5cwfCogaH9C/5TqLh2LZOjlnilDs8xpU91MGf4bEHXyaGuJ4kFnKhXgTYAHVtyNxwiQ0iFF1EKiGiw8JmLYEixb133gv5FYRW0oqSCpwkMQzOB+kE6BjDeX2ekJQDKSQpwQ6iScp3fqY1RSQiUVEBSm0NgN7+vtAGE42rM6jcm6dAdnTw6QsXJd9C2zVfTlVQZaksUhPU6uejNCnHJISoBCdBc/T294sPaKqAMmdfKsd2pQ+NJDkEgbG79IrNVUJ7sFI8RBAGrXNz6w466s6wdBfwhSiPEyXJIbS1yNLRJKw1S1FakkKJu4Yp5MbhotOF1MpEtKJQZIYunVXFzuXhTWUNRMm/gqBmF9S3hB3fYP7xO1dIW9kH8A4KfzbFyL8XF43LwEqCJacylBTpCA5JLWAAJJhtTUig+YpKrA5Hygs73u37R6n2J7OJopZqagfjLYIS105rBAH/cV7esMotuhlFnhdVUzpCky5YAKy6gE+OxAa+g99Yf8A8WhBy5b2dRPiJ6PaJu3uEf8A3CcmmAdwwl+EIOUZkuLBlODdvlFXxrD5ktfdZnWEucr6kPqWzWa8D6YGl0PZ+NSU2JU/AAEdHzNC9FeRZA8Ozqv00LDlA2Gy6dKAJktS5jaqPyTp97QZ/wAKlm6FEA3Yceh0hXSNpdH0cuhG8CzMNzW0HExIjGgRdN+MQzK5SuUerFZERaQTJEuQnLLAJOp3J5mI3Ki+8QSxvrHaJkbj/YGxlhpsYMCQ7sH47wqoJrL5GxhqTEMiaZbH0dGFtZg0ib8SA/EOk/8AqRDJ4jULwsZOL0xpUyp1fZhNKTUUoVnSPEnMohad03JvuOYiy4bXJnS0rSXBDwSpiGO8ViiSaWcZf/TWSpHI6qT/APt/qi1vLHfaJv2O10WgpsbtzgCVWnP3U5LE/CrVC+QOyt2PNnYwdLW8anSgoEKDg7fe77xFOtMp30aQMtttunCJIHXNKRYFdtQxI6ixPk55RJLmOAYDQU6O43HKjEC65ILExkm+gckgkwkrJZSot1HQ/beUOQoEQqxgsUkbgj0uPmYnkXtOjBL318ga5r7RzMLa+0chUS5HjmVndpBFOtDMrQwGkhCspYguG1Ckn+0TGk8J3YPCjHppEpM1F+7WH/pVb2KhDOwRSv8AkGxsLpSFoJVJUbPcoOuQ8eR/ZzLTzqetkrkTkky16h7pVqFJOxBuP2cQXh1VLqJapcy6VBjxB2UOYN4pYmqkTly1MJktRSVJDJUHspns4Y+cKl5Qzkv0n/YjxHsuugnfi5Zksv3UwCyuo/KsWceji8Bpq0pmBT6OC4Ohj0xcsV1MuQoso3ln9EwA5VA8C7Hkox53KoMqiiZLJmJLKzeHQsQALBjDcmeZ6jF+OQPXfjS1ZDl/l0KuRirTZZILBtf2hz2kp5y0ZJCVWULCxGt36trBFDgMwoT3pZbXAuSRz4xRdWRT0B00pS5eUklKmsbs3DgREf8AywubMAQQkN4ieuwGsWylw+SiWACbEk734cAP7w0wmkUfEhDoBbM6UpuLkrUQNk2d9WBhd3oy7K/Q9k0SCrxKKlAXdnHQaB/ON4dLMueJctC1qXZkpJV/UwDs8PcYq5VPLzKH8RMBHgQsSkgPf8RYzFuQT1gcdplrBFPLCJW6h+HLI4qWbzOpKjD44y8jpPyW/sn2WlSZvfTyM4cplkhWUi5mKbVQswGjjdm67T48pPiDicofho/7EtX/AFFf/MoaD8o96hK7V/wqxNSsVE1spSAUyUJ1soklRdtBcFWloqmJY/PCMxZSpilqXMUXUpRN2ewATlADWszRpS1UezN6pDOkUZU7MQVBiCOIcE/KFna5Ck1mb4pZSAhWUpfwuQX/ADByPKCKOakpzaK1fU8i52jqbVpqJM39aUnwnUKTcKA4FvciIca7ZO/BValO5Dj5ecFUK1FNmIfUv9ILw5BmS32IuNuBgqXgdtQngOUZR8BTS7Pa5aABEiBGBETJTtHuNkWzaHjtIjCdI0Nfv7aEMTSE30hjKVAklHhfj8okkqiM9jLQc8YqIEzw2sRKqolxZTkSz1jrFc7VT2lZgfEhlDy289POHE2daK/jJCkqGsdOCHuJydj/AAWsC5aVAuFAEdCHENY847FYmxXJfxINh/KdvIv6iL3U4iiUkGYWfYBSj6JBMTzY6loeEvDJ5qWBIHz+kCiosQ4DE7bOQN43KxWUv4Sov/JM+qYWVNSHJSm3MXBB9vOBCDemjTfwGzZ5DOrN5NC2vqApNhcRMo+FJPPSF89Vo6McFZNjPDMRsynjvFZ6VISxBZe3RUK6VTQDj+Id3KluSHWOP6VHf6RL1GNKLZf07/7EHmY0CzcYCOcIJuN21gY1BUM2xLDnHlKz2bRcsNxcTCwfnC7B1hctUlfBSF+6TAnZypzqOgiGqndxVzCSyV5VubAAhj/7BUM0xdbE/wDxb+CRMM23dqyMNVLcgJTxJItyvoIQdpseQiapa1ErUc2VActo12AAFrm7bwJ21rDW1KpgfuUqGQfCCoJSCsvcklNrWDaOXynw5BHekFSjcZi5fpoAIpHHo8/1Gbm/4LJ2R7SkhM1SFJuwFy4DXFrp58jEePYgamuMxu6llQGzkhASCo6O40D66xLQ55oT3aSoqT4gkOzWfkl9zaMn4LLT4qiflb8sspUptnmHwJ/8QuHUETnlnkVMLmhKBb13frHK8LmkDORIS7ut87cpY8X+rKOcDntK1qSVpbvB9ZytOYS3SEVXVlR/GmqW/wCSVZPnMNz/AOIBjKFbYsMNseKxClkeFAM+ZtnGb/TJS4b+rPCzEsdqJqmmLElO2bxLb+WWk+FPVukNeziEJNkIAsSAH/1E3J6xW8Qld7UzpiQwXMUQBwct7Qn5YrpHZH01djPBqKmUTMmnNlBUVTVOWF3CRb0DxW8dx1NVUIHdkSEAhCdMytSpZvfYDYDmYZ4lLyjugWJAzHiSXydBYnmW2hLXYcW8JYggg9DCqbe2SzSjH2xIMT7R5DlEqWOXiPrfWOqZapqAVADUsAbcmfg0K52HJAJPiUbknfygjs7M7pfjbIpyXOlvi5k8OkF8a0c2q0NycstalWCA7cbs3mW94U4bVEzEzGuCcwfUHUdD8xyh8giokrykXITfUbs3QQGvAVS0k7FtN4nKUUYkw3EJdPTeO5KlZUj4iASPIc/nB2GY9TrlgzAgKvYqZvXWAe4lMwQkDgBvAU3C5YOw6QyaOn/j/Z9EvGisCAl1wbWITXA/2j2aRwcWMVThEuH+NbQlVVD7+7R1QYiEr3BgOqpDUW+ai2kDgtdo5RiCSBvAk2uF2iEYMDCpkzl/eBlTBEC5zgRzFVAxuZMJ/taFGM1YSkjcwbVVASCX/vFdqHmKcxeEQCzBaVf8QhSCxJuf5dT7e4j1kyAUpfVvpFMwOkY5tzYdP7/SLyPhHSIepdNDIhopYAaBMXkBxchwbJ35e5hglh0iKckKvd7t9R1t7RzxlUrD4or9MshK0ufCQz6tb6H2gWdMBaGVQyZgUtgFWIPEAtm4CwueIgHF56VKGVSQwZV9XKeAvY6847Iz2LWjgrsQGf8Aewt96RDiOCIqQlKnRlLhSSzaOSCCDa3rrEcmWS3zb6EX14CCa2syAS067tDOPLRr49CPEuyEs/8A481YI07xlAnmQAz+cVerweuSvIpE3bKEIKgdbgpBCrNvHpVHJNiYZycSGcpyvlAuTYk3bT+n1jny4I/+S+P1Ml3s88wHs9WJUFmWqWCQPxCEOdgxOb2in4nja6memaolMtkpSl75eJ5kkl+bXaPYazG0S1hU5aQQXCBq+rZdm4Fo8xnV9DSF0IEyaNFTGmqcfpQ2VPXKSP1RzzxpdbHeSU1T6OP+X5s+6EBMs/8AUUcqHG4JDrNtEhR5QeiTS0iXmze9PBzLl/POrq6OkKKzGqmeM8xf8PLOhW6pqm/Sj9zbhCGqxIyi8qUX/wC/OImTP/EDwy/IQiVdmjAt1f2immWyQmnk3bMO7BN/hlJGZSubX4mB8NokzFAziqa/6mCfJAJH+okxSZUxU2YCpRWpWpJct97RcKHMCACQ3AwmSTS0dOLGr2R9sqgJniXLcICE2ezurbTh6QvpwVENcD0++cE9pad5qSS/4YDeav3jvDZTBtzEuXtLcaY1w9OSWqYNUh76O7D3aIKB5YKyHbR91bD6mGU1IMtMsC6lAny0HrfygelAmKUPCUy3CQDxZyeBOrcMvOIbBny8IFNqqlaJmZTqdTqGhJJurrvHAxaepZJCSjZJADDqLvFjxylSmYAGPhu+xvb0b2hTMkJSpORStbgsRb1Ih1K07PLUr7IkTUTHCkJljdalm3QAXiSdIkqUiWhWpZyD4vZh0gPtKokhSQyVliNk7k+dzGqetBkEkMrY8wGzejHyh0k1YewiuoVyC6FEObtx2+sI5mOVKlGWZilDMwSEjUFxYBzpDmgxlVR+DNQc269AQNbbH7tBOF0oRVJUpkpmgjQfE/hv5N/5QdKWw3TApVDUk5jKUhJ1Uq9z/T8PnCfGJk5E0pNrBmuCOLkR633ZA+YZ7cGjz/tNLAnkoJUlQBGttm9oLai7G/LI9XTTK2fy/cWjrKdx+8ME0Y1SWPKNKVMTqyhzH1j0qJ2BF9j6j7+USS3s4H3wiWZVJNlIb74i8ZTpRsq3An94KMw2QecT3jJUkNqPWOwWFmiiQh2lTbQPOqeAc+3nHeYni27W+/KAqhGrKUG4gN7QyQCCoU5uQVctBGpMly0SOkMSzkPbh+zRKhadibxdaQodRgFSQOQiyzSBqWaKdInMXBIIPF+bQ4/iisAvY/UFmjkywcmmMMUzcxLbbbtx68okUG8X5TryPGF8mb4kn82n9Q4W1O8dT6sqsmzefGz77XiLg7CiPHppEpa0AWykuDuQl214RXE1Dy3LOCn5tt1iwy0ZgtB0WkpfmXvFNSr8OYk2YDyKVAn5R1YEkqBIaVVeJUvOfiPwj6wNg0kqdatTCOoqTNmj9KdBDCsriAJafOLryLRaEzQR4SLbxQ6/FatZUiSxBcZgSC1w5LE6Xa45RYJ6hKpVqP6FFjd7cIVYLiZElKdLa24+sRnjT1Y8HWysJ7LkPMnzFKUA9jdv6rkeWXpBklEmnU2RKRYWS5UrKVMSbqIAOsOFPMWpIBLIILcLF4W41JBUk2+JZHUpAHtmiGXFHg6L4ptSRs1KJuoHThCysokbJEcTCQXghM4nVnjypRlHpnoqSl2KjSBJcAeUMKMOqNKlwTRJYkttAb9oV2C18rMoE7QXhlPqtQ8Kfto5mMTHdVUnu+7l2IDudHOhbcbQt6oWeSMO2Ez6pORSvzMQNmJsD5O/lCehmIljLLBRfYMPUc/nCtGJTMmRf4m/A+wvAE/HEgskFRTYjzuH9Y3BtNI4M2R5H9Fhq6Ytm1B5vfnFepazPnOQpIUddSNrbbRcsNInSgoMUkcGL+2+0KMQwtCVqsU5mOtjz84mlS2c6+xVUr7xJSd29ojqMNJQMpZvlBow5D+LMG56escTyyciJhUDsWJtw39IeL+Ap/ABg1IoTC+4yg8yR+0Ou0klMunUFfElQAPG7fK8K0qnIYywMwv4g4++ZeDKwLqpIXNL6giwYpLFgLaiGT8sPmyTCO08+XKAJTMKR8S3dtnIN+F7xIKMT/xZi5aFKuztY8n0gCTh/hWP1WT1F36O3pAiZy0gJCgwsNDCylyZm7LlRYvOQzKfkb/3h9RdrgQ0wZT6j1hMaApLNHBonj2OLDZcEYhKWNvmPWJZZlnl5xRTQqSXS4PK3ygiVUzktd+o+ojbNo9BkIGxeNYktUuUtSdQCYqVJ2gUNQR0uP3hxT9o0kMSkg6hQs3Agw6YKHSaglFgL8wBAVQtTFykFrgEm++0DCtkgOFBPRQUPQ3HrHKcWlblz/KC0UhNLsRomGqiojTLbh9/KNJckNqOkcoUZl0ANzEESqMhnL8hb31h3NPo1Uco8KjmVYl2/szxL/GiUgDKopdh4SSeACAHJ2csOe0Ty5baAB7x2mVC0Y0ZilMS6TuHc+ZFvS2vWGFEmxEBol2g2l1hJLQUdFLF4qWOyck+YNluodFa++YeUWyaYQ9pkvlP8vs7H3KfUxoOmYpNBUspROzjzEMMLHeLc6DV4rk+blmzE6eIn1vFg7NAKC3N0lNuIPOKY5GaG3apf/0ygGLtoXs4f2irYVU5fCRbiz+sWqslZpShyP1ipypZSt+Ihcn7Bj0OUVXdnvBcMxbhx+Rjmtk50kAs90nVlbHo3s/GI89tNdogFWEIILqSncAkt04jh0hWrQU6E6KjMVIUMkxNlI+oO6TqDwMdqQI6x6ZLXK70N3ktmIsSkqCSj/2zAHRjxMLqOpmzGCJSlEtc2SOZN7dAeQOkefkxtOjuhlTWxihL8oOw6jeYlGa6yB0G5bgA5J5RqXglStaRKQoj8yspY9HHhG17m5s12NTITRSlZmXUTQpLJLsNCkNudCdkuNVQrxcVchZ+oS6K8cYkFagJqGzFvEHYGxIG7RHWYrICg05DjYuARuHZjCiV2dMpytnVcgEEgcC1gIwUiVAukFi32I5GkmccnbtkyQG+R4jbrAP8F4lLA12As45wSaYJDXDcC0OKulKQEaAaAQv5VEXlQmp69aUolA5QZwUemVgPUv5CDMYxd5xcOyUZgNtXIHQ+0MKTDgCUqALi19eBHnFaqh3FapM1DsDmJdiFCyxy/vwii9y2FOy2SZKJktK0rzJ/VsOR3F7QsoFS84mMPFa442Y83t5QnmhUoqMskauAbEcCNCOsdYZU50TE2cjNyScwfp/aBGu0avgsuIU7/iJAIFlADKw2Y8oRKlThMX3YdOUEg7kkgC35mGoiaj7SqlgS57LSzBaSCW4Efm669YnwuplspQu5Z+IGg6X94alYejiWmaqXZOU3CgTdPGzdY3JwgFIObXmE+xieTPyLKllpZva7dWgKVjMshySDwY/SJU03rQN+D2Ofh6JnB4Uz8ELOm/tfh6wYiapMGCtSTci/Hj/s3vH0KditFeFKysqksYnVhodosKJ0tVixbf6g/ekdTKAE5kkecH2+QW0Vc4UH0ja8IBGn28WCfTkaiNJRG4Jg5CX/AIQG0iWRhYHtDcDlGARuCDyNUUkANBiURAkwQlUK1RrNd3aOkIjoGMAhbMcoRE0hMRvBEhDwsnoKIZ4vCTtIQF03/wAi1SeXjQVAnoZYMPp8sjWKj2qWTVYdLG89Uw9ESyPmuChkUXGqb8RRuCSLjpHNBUd0tJU5FnbhFgxCWFzpyNSCS3A5i/s3pCadT8djDR3sxZsP7SylZwc7EWJT9QXgaZSBQcabEftCehAzZdjDyokqABS4DDhFlG9sRuugY4WFEOp+IZrbi94bUGFzVA5GSkPc2SAL7bAcoN7K0/eZlZnPws90jW42ci3nAvbTtD3Sv4OUoIKmM1bhOSXlT+GCdFr47JL6kNzZ5JOx4vQjxTGJkoAJHiICnUzB+QDuzHWzwpT2wrFuJSnZ9Av28WvlEWI4nKUrImYgnhm197+rwLJmqSfAl3LlmHuxjy5ZpuT7DyZubj9WpTT5swgH4S6R0KbAjrFZxOsnTJpUtas7lmLMOAbSLXidQtSQFJYi44t9RCadh3ekNb9R2Yaef7QnNp+4yl8ldm4jOcgzFkcMxvFx7IhJp15k3QqxO4ULe4MLKns8lmCj6fSNU9LNCVyxdKgMxBZtXHm5gucZGbTRxVYshc5MpCrFQBVsS+x4fOLbW4qiZUGWmw0f9XEDg3uxipTOyIKQyilR2Nx84jUFoypUTnQUkF3uL673gShGtGcV4LP2uqlyzJTKAzAEkEPYsE83sdDA1fnqpae8AlrSCAfizBgRe3H5xGjFSucucpAWcoCQdEgBtNz9SYgo8YM+aJeUDgRlZIGpLswAgNX0LTrRxNpFBKVHVkuBdzYWPPXzguo7LKUEEBA8LkEsfk2nPaDKirl5mlqcaOnfz4dIK7yalJU7p1vw6wkZOL2jW0VpOCACYkghaGsfu4PGCsNloCVZnAAzAbu+nv7Q9nTkzJaiRlUA4a78rbdYrMyrLsAHNr/tDN3oN2FYjNT/AA8wuAQEkeuj+h8oWUFaEoAVY7299IfUdBKIZfw21uH5/OGv/L0hVykHmCQ/ob9YKXJGvQ9OK5tXvHH8SDsYY0ZoZtgtctf6V5X+V/Iw0HZ3wukhQ9I91OIrbRWTVG3pwhhRYwpLX6/ZgqpwVQHwnbaMlYRY5hw1AHHhD8UDkNaLHUmyveD0CUu4OU8v2itKwjgYxFLMT8JhXjXgGiyrolAOLjiIgQnjAVBi0xFlP6RZKOeial2HOJycodmSE5lxiZcOV0CdrRAqhbnCrKmamLVEiOhMgxVJGjSQecQAveRJIm3jS5LPaInY6Q2mg2Mqi4BipTZQmVypu1PK7sf1zPGoeSMn+oRbaRYUlooGI4mmVKXMUXTmUot/1Jir5Ry0SP5UPEk6TsohZii0oqVzEi7uu/EC3o8STKfOnOghST6dDwPKKhOxYpQpcw+KYSpRHPhwG3QQuR2pVL/yElB3JLv1TofOIYs7i3rRuLLfOpikuARBU3FVqSEFISBuAXhN2Z7Xqmpm98lBVLytlBSVO4vdvaCKntGxdEsJVsokKA5gFLEjZ/SOp+pgkBx3ssGCYsmjTPnrGkvLLTvMmEggdA1zsDzD+a1MqZUzZkyYrMpSipRO5U+nAPtsA0WgJTVJQsrUVJJBZRZ97HbeK9KBRNUl+I9DHn5czm78DXRW59Mz2aL/AIMtxY2UAQ1vvX2ivYhT/iFwz39dfrBXZWrKfCR4QFEci2nTf1jntv8AwB7GPaWuTKVKcO4LsfEGNjBOGoT/AA5mn4VklP5fCLAl9LgnzioYzVmZPUdQWSBwa3z+cAV9dOmKloWo5E5UBAskAMHbjzhnBTDxTRbKnE5IBdYI2CAVP5ix9YzBpomhwMtyCPcHz/eK+hmTLa7kvy1/f1hvga+7mhxZRAI+R8j8zHPLGkhXHQ0qU5FALuCH+kLO0dEpkzE6PlO5ZiR/vA3avGM09S0HLlZCGa4F9ODkwZh2ImdTgKF302t9N2isYtL6CotCyRPKZagAXNgeuv3zhZJSAsAgueVvWLEhKQDmYJUzE2AO3rpAFdLy8HBcQ30OSKHdmWXcuABx0tFk7S16ZUlMoEZiEudkpDa8z8oqkjMoCYr4nfkGNh0tAtdKUu6ieZ6nWN5FpWO5f4wRMR4cqShRTYKL79PrG8Kw4maVL0B24fufoI5weqtKppaWSHzLN1FRclQGgD9bCGaqpUsZAm4Dkm7n7ELJVIDBO1taR3Yl+G+Zg2gDBz9OUD0mNqyi0wf0kN7mFeOzFLuD4nd9PSNCoCHStYSoagu49NYbjY1Ki3YniMqZdIL8h9YM7GY1NkTFhcwhKg4C1Wtbc2sYyMj078hrwXBfb2UPiIIFvDmB20caecZK/wAQpJsmXNUOICfqRyjIyA8n0b8cR7h3aCmnJQpCknOAU7H33/aGxloUNoyMijXt5IhJUweZhw8o4o5HdrcGzaRkZAUm9MCG0qaDGTEnaMjIhLTHWyPvixCthHNNOSsOLHcRkZFOK42A77s8LQPPpH0EZGQik0GhXX1Yp5E+Yp2RLWqzPoWZ7O5EeHY/2hVOUDlYJ+CWD4Ug76XJ4t7RkZAzu3RTErRWa6pJS6j0A+kcUywoO+kZGRztaKVoipCpMwKSSDfT5RbKWqSqTmLZgoJ5OdPcj1jIyFmxGMOys4IWqWbZ7pJ9x1NvSIsbpstSW3IPq31jIyE7ghOzMapSkoPIjzF47p5aE06lWByKPmAfqI3GQUqbMiuUkrch2Z+v7RuuS5KmuCC/ld4yMhMbCmR0qx3ouNHbe76el+og+fNAD8PXpGRkCS2gyXRVquYVqL2b2+7RYeyFUCVyzr8Q8rHz09IyMjoa0PJaDsTp+8llA4n2094SIWZiQUPlbQ6DkP7RqMiS/UVdDObXJRJloCXUlN+Z1uYBoZ6pi2WwSSABp/uesZGQaAN1SFSFpWj8rK/d+R084LxDEkTShYBAUADxF94yMhJ90BneM0qUSQosZZ33B6C53jiZTBTKITcA3DxkZEc+qaF8W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flastrawberry.com/wp-content/uploads/2012/03/Farmer-Looking-up-Resources-on-his-iP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3499" y="926412"/>
            <a:ext cx="3167142" cy="50316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http://www.ieet.org/images/uploads/Farmer-with-mobile-phone_IRR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8284" y="3613293"/>
            <a:ext cx="2868612" cy="190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934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Nearly half of American farmers are using a smartphone</a:t>
            </a:r>
          </a:p>
          <a:p>
            <a:r>
              <a:rPr lang="en-US" dirty="0"/>
              <a:t>With a few touches on the iPad, a farmer can turn on the fans remotely</a:t>
            </a:r>
          </a:p>
          <a:p>
            <a:r>
              <a:rPr lang="en-US" dirty="0"/>
              <a:t>Some farmers are dismissive about needing </a:t>
            </a:r>
            <a:r>
              <a:rPr lang="en-US" dirty="0" smtClean="0"/>
              <a:t>or wanting to </a:t>
            </a:r>
            <a:r>
              <a:rPr lang="en-US" dirty="0"/>
              <a:t>adopt the new </a:t>
            </a:r>
            <a:r>
              <a:rPr lang="en-US" dirty="0" smtClean="0"/>
              <a:t>technology (client choice… but, it is our future)</a:t>
            </a:r>
          </a:p>
          <a:p>
            <a:r>
              <a:rPr lang="en-US" dirty="0" smtClean="0"/>
              <a:t>Need to stay up-to-date and relevant with new and emerging technology </a:t>
            </a:r>
          </a:p>
          <a:p>
            <a:endParaRPr lang="en-US" dirty="0"/>
          </a:p>
          <a:p>
            <a:pPr marL="0" indent="0">
              <a:buNone/>
            </a:pPr>
            <a:endParaRPr lang="en-US" dirty="0" smtClean="0"/>
          </a:p>
          <a:p>
            <a:endParaRPr lang="en-US" dirty="0"/>
          </a:p>
          <a:p>
            <a:endParaRPr lang="en-US" dirty="0"/>
          </a:p>
        </p:txBody>
      </p:sp>
      <p:sp>
        <p:nvSpPr>
          <p:cNvPr id="4" name="Rectangle 3"/>
          <p:cNvSpPr/>
          <p:nvPr/>
        </p:nvSpPr>
        <p:spPr>
          <a:xfrm>
            <a:off x="485193" y="4813994"/>
            <a:ext cx="11206064" cy="923330"/>
          </a:xfrm>
          <a:prstGeom prst="rect">
            <a:avLst/>
          </a:prstGeom>
        </p:spPr>
        <p:txBody>
          <a:bodyPr wrap="square">
            <a:spAutoFit/>
          </a:bodyPr>
          <a:lstStyle/>
          <a:p>
            <a:pPr algn="ctr"/>
            <a:endParaRPr lang="en-US" b="1" dirty="0" smtClean="0"/>
          </a:p>
          <a:p>
            <a:pPr algn="ctr"/>
            <a:r>
              <a:rPr lang="en-US" b="1" dirty="0" smtClean="0"/>
              <a:t>More </a:t>
            </a:r>
            <a:r>
              <a:rPr lang="en-US" b="1" dirty="0"/>
              <a:t>U.S. farmers and ranchers are using smart phones or other mobile devices to increase efficiency and generate higher profits.</a:t>
            </a:r>
          </a:p>
        </p:txBody>
      </p:sp>
      <p:pic>
        <p:nvPicPr>
          <p:cNvPr id="5" name="Picture 2" descr="Univeristy of Missouri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45" y="6005725"/>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96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Univeristy of Missouri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45" y="6005725"/>
            <a:ext cx="2638425" cy="209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acticalip.com/wp-content/uploads/2012/04/dollar-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186" y="925285"/>
            <a:ext cx="1495553" cy="17526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frankimplement.com/getattachment/2de6cb23-f650-43b9-b45e-3d70640ac94a/Auto-Trac-Customers-Very-Satisfied.asp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060" y="1259646"/>
            <a:ext cx="4276725" cy="4533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435429"/>
            <a:ext cx="5366657" cy="1692771"/>
          </a:xfrm>
          <a:prstGeom prst="rect">
            <a:avLst/>
          </a:prstGeom>
          <a:noFill/>
        </p:spPr>
        <p:txBody>
          <a:bodyPr wrap="square" rtlCol="0">
            <a:spAutoFit/>
          </a:bodyPr>
          <a:lstStyle/>
          <a:p>
            <a:pPr algn="ctr"/>
            <a:r>
              <a:rPr lang="en-US" sz="2400" b="1" dirty="0" smtClean="0"/>
              <a:t>John </a:t>
            </a:r>
            <a:r>
              <a:rPr lang="en-US" sz="2400" b="1" dirty="0"/>
              <a:t>Deere Auto </a:t>
            </a:r>
            <a:r>
              <a:rPr lang="en-US" sz="2400" b="1" dirty="0" err="1"/>
              <a:t>Trac</a:t>
            </a:r>
            <a:r>
              <a:rPr lang="en-US" sz="2400" b="1" dirty="0"/>
              <a:t> </a:t>
            </a:r>
            <a:endParaRPr lang="en-US" sz="2400" b="1" dirty="0" smtClean="0"/>
          </a:p>
          <a:p>
            <a:pPr algn="ctr"/>
            <a:r>
              <a:rPr lang="en-US" sz="2400" b="1" dirty="0" smtClean="0"/>
              <a:t>Hands-Free </a:t>
            </a:r>
            <a:r>
              <a:rPr lang="en-US" sz="2400" b="1" dirty="0"/>
              <a:t>assisted steering </a:t>
            </a:r>
            <a:r>
              <a:rPr lang="en-US" sz="2400" b="1" dirty="0" smtClean="0"/>
              <a:t>system</a:t>
            </a:r>
            <a:r>
              <a:rPr lang="en-US" sz="2800" dirty="0"/>
              <a:t/>
            </a:r>
            <a:br>
              <a:rPr lang="en-US" sz="2800" dirty="0"/>
            </a:br>
            <a:r>
              <a:rPr lang="en-US" sz="2800" dirty="0"/>
              <a:t/>
            </a:r>
            <a:br>
              <a:rPr lang="en-US" sz="2800" dirty="0"/>
            </a:br>
            <a:endParaRPr lang="en-US" sz="2800" dirty="0"/>
          </a:p>
        </p:txBody>
      </p:sp>
      <p:pic>
        <p:nvPicPr>
          <p:cNvPr id="2052" name="Picture 4" descr="John Dee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799" y="544285"/>
            <a:ext cx="4078967" cy="26921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38799" y="2917371"/>
            <a:ext cx="6063344" cy="3046988"/>
          </a:xfrm>
          <a:prstGeom prst="rect">
            <a:avLst/>
          </a:prstGeom>
          <a:noFill/>
        </p:spPr>
        <p:txBody>
          <a:bodyPr wrap="square" rtlCol="0">
            <a:spAutoFit/>
          </a:bodyPr>
          <a:lstStyle/>
          <a:p>
            <a:endParaRPr lang="en-US" sz="2400" b="1" dirty="0" smtClean="0"/>
          </a:p>
          <a:p>
            <a:r>
              <a:rPr lang="en-US" sz="2400" b="1" dirty="0" smtClean="0"/>
              <a:t>GPS </a:t>
            </a:r>
            <a:r>
              <a:rPr lang="en-US" sz="2400" b="1" dirty="0" err="1" smtClean="0"/>
              <a:t>autosteer</a:t>
            </a:r>
            <a:r>
              <a:rPr lang="en-US" sz="2400" b="1" dirty="0" smtClean="0"/>
              <a:t> technology.</a:t>
            </a:r>
          </a:p>
          <a:p>
            <a:r>
              <a:rPr lang="en-US" sz="2400" dirty="0" smtClean="0"/>
              <a:t>Producers </a:t>
            </a:r>
            <a:r>
              <a:rPr lang="en-US" sz="2400" dirty="0"/>
              <a:t>are constantly looking to improve productivity in the field with less stress and fatigue on the operator, and these challenges are driving an increase in adoption of technologies, with automated guidance providing an entry level </a:t>
            </a:r>
            <a:r>
              <a:rPr lang="en-US" sz="2400" dirty="0" smtClean="0"/>
              <a:t>solution.</a:t>
            </a:r>
            <a:endParaRPr lang="en-US" sz="2400" b="1" dirty="0"/>
          </a:p>
        </p:txBody>
      </p:sp>
    </p:spTree>
    <p:extLst>
      <p:ext uri="{BB962C8B-B14F-4D97-AF65-F5344CB8AC3E}">
        <p14:creationId xmlns:p14="http://schemas.microsoft.com/office/powerpoint/2010/main" val="1613466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Drones</a:t>
            </a:r>
            <a:endParaRPr lang="en-US" b="1" dirty="0"/>
          </a:p>
        </p:txBody>
      </p:sp>
      <p:pic>
        <p:nvPicPr>
          <p:cNvPr id="1026" name="Picture 2" descr="http://www.uasvision.com/wp-content/uploads/2012/06/iowa-cow-dron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7467" y="2557964"/>
            <a:ext cx="2800525" cy="1859724"/>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371347" y="5021247"/>
            <a:ext cx="3273165" cy="11010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Farmer holding an unmanned aircraft that he built. This home-made drone equipped with up to four cameras to “scout” his 1,500 acres of wheat and cow pasture.</a:t>
            </a:r>
            <a:endParaRPr lang="en-US" sz="1400" dirty="0">
              <a:solidFill>
                <a:schemeClr val="tx1"/>
              </a:solidFill>
            </a:endParaRPr>
          </a:p>
        </p:txBody>
      </p:sp>
      <p:pic>
        <p:nvPicPr>
          <p:cNvPr id="1030" name="Picture 6" descr="http://i.huffpost.com/gen/1515976/thumbs/o-DRONES-face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67" y="4540697"/>
            <a:ext cx="3250554" cy="16268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olumbian.media.clients.ellingtoncms.com/img/croppedphotos/2013/12/14/Drones_Agriculture.JPEG-0dc_r770x495.jpg?e13abf78c5373145db895a72bc651d1d4e1d8b6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3572" y="2557964"/>
            <a:ext cx="3408716" cy="22846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Univeristy of Missouri Exten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00945" y="6062757"/>
            <a:ext cx="2638425" cy="2095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44512" y="1524000"/>
            <a:ext cx="4014088" cy="3416320"/>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An </a:t>
            </a:r>
            <a:r>
              <a:rPr lang="en-US" dirty="0"/>
              <a:t>unmanned aerial vehicle, also known as a drone, is an aircraft without a human pilot on board. Its flight is controlled either </a:t>
            </a:r>
            <a:r>
              <a:rPr lang="en-US" dirty="0" smtClean="0"/>
              <a:t>by </a:t>
            </a:r>
            <a:r>
              <a:rPr lang="en-US" dirty="0"/>
              <a:t>computers in the vehicle or under the remote control of a pilot on the ground or in another </a:t>
            </a:r>
            <a:r>
              <a:rPr lang="en-US" dirty="0" smtClean="0"/>
              <a:t>vehicle.</a:t>
            </a:r>
            <a:endParaRPr lang="en-US" dirty="0"/>
          </a:p>
        </p:txBody>
      </p:sp>
    </p:spTree>
    <p:extLst>
      <p:ext uri="{BB962C8B-B14F-4D97-AF65-F5344CB8AC3E}">
        <p14:creationId xmlns:p14="http://schemas.microsoft.com/office/powerpoint/2010/main" val="2075413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t>Drones For Agricultural </a:t>
            </a:r>
            <a:r>
              <a:rPr lang="fr-FR" b="1" dirty="0" err="1"/>
              <a:t>Crop</a:t>
            </a:r>
            <a:r>
              <a:rPr lang="fr-FR" b="1" dirty="0"/>
              <a:t> Surveillance</a:t>
            </a:r>
            <a:r>
              <a:rPr lang="fr-FR" dirty="0"/>
              <a:t/>
            </a:r>
            <a:br>
              <a:rPr lang="fr-FR" dirty="0"/>
            </a:br>
            <a:endParaRPr lang="en-US" dirty="0"/>
          </a:p>
        </p:txBody>
      </p:sp>
      <p:sp>
        <p:nvSpPr>
          <p:cNvPr id="3" name="Content Placeholder 2"/>
          <p:cNvSpPr>
            <a:spLocks noGrp="1"/>
          </p:cNvSpPr>
          <p:nvPr>
            <p:ph idx="1"/>
          </p:nvPr>
        </p:nvSpPr>
        <p:spPr>
          <a:xfrm>
            <a:off x="1295400" y="2449287"/>
            <a:ext cx="10363199" cy="3907970"/>
          </a:xfrm>
        </p:spPr>
        <p:txBody>
          <a:bodyPr>
            <a:normAutofit fontScale="25000" lnSpcReduction="20000"/>
          </a:bodyPr>
          <a:lstStyle/>
          <a:p>
            <a:r>
              <a:rPr lang="en-US" sz="5600" dirty="0" smtClean="0"/>
              <a:t>Using </a:t>
            </a:r>
            <a:r>
              <a:rPr lang="en-US" sz="5600" dirty="0"/>
              <a:t>drones for crop surveillance can drastically increase farm crop yields while minimizing the cost of walking the fields or airplane fly-over filming. Using </a:t>
            </a:r>
            <a:r>
              <a:rPr lang="en-US" sz="5600" dirty="0" smtClean="0"/>
              <a:t>Precision </a:t>
            </a:r>
            <a:r>
              <a:rPr lang="en-US" sz="5600" dirty="0"/>
              <a:t>Vision™ Crop Health Imaging system, you can view composite video showing the health of your crops.</a:t>
            </a:r>
          </a:p>
          <a:p>
            <a:r>
              <a:rPr lang="en-US" sz="5600" b="1" dirty="0"/>
              <a:t>The Benefits of Drones in Farming</a:t>
            </a:r>
          </a:p>
          <a:p>
            <a:r>
              <a:rPr lang="en-US" sz="5600" dirty="0"/>
              <a:t>Increase Yields</a:t>
            </a:r>
          </a:p>
          <a:p>
            <a:pPr lvl="1"/>
            <a:r>
              <a:rPr lang="en-US" sz="5600" dirty="0"/>
              <a:t>Find potentially yield limiting problems in a timely fashion.</a:t>
            </a:r>
          </a:p>
          <a:p>
            <a:r>
              <a:rPr lang="en-US" sz="5600" dirty="0"/>
              <a:t>Save Time</a:t>
            </a:r>
          </a:p>
          <a:p>
            <a:pPr lvl="1"/>
            <a:r>
              <a:rPr lang="en-US" sz="5600" dirty="0"/>
              <a:t>While all farmers know the value of scouting their crops few actually have time to cover the acres on foot.</a:t>
            </a:r>
          </a:p>
          <a:p>
            <a:r>
              <a:rPr lang="en-US" sz="5600" dirty="0"/>
              <a:t>Return on Investment</a:t>
            </a:r>
          </a:p>
          <a:p>
            <a:r>
              <a:rPr lang="en-US" sz="5600" dirty="0" smtClean="0"/>
              <a:t>Ease </a:t>
            </a:r>
            <a:r>
              <a:rPr lang="en-US" sz="5600" dirty="0"/>
              <a:t>of use</a:t>
            </a:r>
          </a:p>
          <a:p>
            <a:r>
              <a:rPr lang="en-US" sz="5600" dirty="0" smtClean="0"/>
              <a:t>Integrated </a:t>
            </a:r>
            <a:r>
              <a:rPr lang="en-US" sz="5600" dirty="0"/>
              <a:t>GIS mapping</a:t>
            </a:r>
          </a:p>
          <a:p>
            <a:r>
              <a:rPr lang="en-US" sz="5600" dirty="0" smtClean="0"/>
              <a:t>Crop </a:t>
            </a:r>
            <a:r>
              <a:rPr lang="en-US" sz="5600" dirty="0"/>
              <a:t>Health Imaging</a:t>
            </a:r>
          </a:p>
          <a:p>
            <a:r>
              <a:rPr lang="en-US" sz="5600" dirty="0" smtClean="0"/>
              <a:t>Failsafe </a:t>
            </a:r>
            <a:r>
              <a:rPr lang="en-US" sz="5600" dirty="0"/>
              <a:t>- The Drone Flies Home</a:t>
            </a:r>
          </a:p>
          <a:p>
            <a:endParaRPr lang="en-US" dirty="0"/>
          </a:p>
        </p:txBody>
      </p:sp>
      <p:pic>
        <p:nvPicPr>
          <p:cNvPr id="4" name="Picture 2" descr="Univeristy of Missouri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45" y="6005725"/>
            <a:ext cx="2638425" cy="209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acticalip.com/wp-content/uploads/2012/04/dollar-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7032" y="3424919"/>
            <a:ext cx="1769970" cy="207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895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tic.guim.co.uk/sys-images/Environment/Pix/columnists/2014/1/8/1389202077918/Robot-in-farming--wine-bo-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67" y="1556657"/>
            <a:ext cx="4835769" cy="36684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31235" y="772886"/>
            <a:ext cx="6127365" cy="587853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Robot farmers “</a:t>
            </a:r>
            <a:r>
              <a:rPr lang="en-US" sz="2000" dirty="0" err="1" smtClean="0"/>
              <a:t>farmbots</a:t>
            </a:r>
            <a:r>
              <a:rPr lang="en-US" sz="2000" dirty="0" smtClean="0"/>
              <a:t>” are the future of agriculture.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A robot used in vineyards  and corn fields.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Benefits: an end to some of the most back- breaking jobs around the farm.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a:t>
            </a:r>
            <a:r>
              <a:rPr lang="en-US" sz="2000" dirty="0" err="1"/>
              <a:t>F</a:t>
            </a:r>
            <a:r>
              <a:rPr lang="en-US" sz="2000" dirty="0" err="1" smtClean="0"/>
              <a:t>armbots</a:t>
            </a:r>
            <a:r>
              <a:rPr lang="en-US" sz="2000" dirty="0" smtClean="0"/>
              <a:t>” are being developed and capable of finicky and complex tasks that have not been possible with the large-scale agricultural machinery of the past. </a:t>
            </a:r>
          </a:p>
          <a:p>
            <a:pPr marL="742950" lvl="1" indent="-285750">
              <a:buFont typeface="Arial" panose="020B0604020202020204" pitchFamily="34" charset="0"/>
              <a:buChar char="•"/>
            </a:pPr>
            <a:r>
              <a:rPr lang="en-US" sz="2000" dirty="0" smtClean="0"/>
              <a:t>“wine bot” trundles through vineyards pruning vines.</a:t>
            </a:r>
          </a:p>
          <a:p>
            <a:pPr marL="742950" lvl="1" indent="-285750">
              <a:buFont typeface="Arial" panose="020B0604020202020204" pitchFamily="34" charset="0"/>
              <a:buChar char="•"/>
            </a:pPr>
            <a:r>
              <a:rPr lang="en-US" sz="2000" dirty="0" smtClean="0"/>
              <a:t>“lettuce bot” is capable of hoeing away ground weeds from around the base of plants.</a:t>
            </a:r>
          </a:p>
          <a:p>
            <a:pPr marL="742950" lvl="1" indent="-285750">
              <a:buFont typeface="Arial" panose="020B0604020202020204" pitchFamily="34" charset="0"/>
              <a:buChar char="•"/>
            </a:pPr>
            <a:r>
              <a:rPr lang="en-US" sz="2000" dirty="0" smtClean="0"/>
              <a:t>Other “bots” are under development to remotely check crops for their growth, moisture, and signs of disease.</a:t>
            </a:r>
          </a:p>
          <a:p>
            <a:pPr marL="285750" indent="-285750">
              <a:buFont typeface="Arial" panose="020B0604020202020204" pitchFamily="34" charset="0"/>
              <a:buChar char="•"/>
            </a:pPr>
            <a:endParaRPr lang="en-US" dirty="0"/>
          </a:p>
          <a:p>
            <a:r>
              <a:rPr lang="en-US" dirty="0" smtClean="0"/>
              <a:t>  </a:t>
            </a:r>
            <a:endParaRPr lang="en-US" dirty="0"/>
          </a:p>
        </p:txBody>
      </p:sp>
      <p:pic>
        <p:nvPicPr>
          <p:cNvPr id="4" name="Picture 2" descr="Univeristy of Missouri Ex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145" y="6005725"/>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32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Discussion Point: 1</a:t>
            </a:r>
            <a:endParaRPr lang="en-US" dirty="0"/>
          </a:p>
        </p:txBody>
      </p:sp>
      <p:pic>
        <p:nvPicPr>
          <p:cNvPr id="7" name="Picture 2" descr="Chart: Top 10 Causes of Disability. Number (in millions) of 47.5 million US Adults with disability; Arthritis or rheumatism: 8.6 million; Back or spine problems: 7.6 million; Heart trouble: 3.0 million; Mental or emotional problem: 2.2 million; Lung or respiratory problem: 2.2 million; Diabetes: 2.0 million; Deafness or hearing problem: 1.9 million; Stiffness or deformity of limbs/extremities: 1.6 million; Blindness or vision problem: 1.5 million; Stroke: 1.1 mill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946" y="2640817"/>
            <a:ext cx="3078307" cy="33649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Univeristy of Missouri Ex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145" y="6005725"/>
            <a:ext cx="2638425" cy="2095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38201" y="2416629"/>
            <a:ext cx="3570514" cy="2677656"/>
          </a:xfrm>
          <a:prstGeom prst="rect">
            <a:avLst/>
          </a:prstGeom>
        </p:spPr>
        <p:txBody>
          <a:bodyPr wrap="square">
            <a:spAutoFit/>
          </a:bodyPr>
          <a:lstStyle/>
          <a:p>
            <a:r>
              <a:rPr lang="en-US" sz="2800" b="1" dirty="0" smtClean="0"/>
              <a:t>According to the CDC…</a:t>
            </a:r>
          </a:p>
          <a:p>
            <a:endParaRPr lang="en-US" sz="2800" b="1" dirty="0"/>
          </a:p>
          <a:p>
            <a:r>
              <a:rPr lang="en-US" sz="2800" b="1" dirty="0" smtClean="0"/>
              <a:t>Nationally, Leading </a:t>
            </a:r>
            <a:r>
              <a:rPr lang="en-US" sz="2800" b="1" dirty="0"/>
              <a:t>Causes of Disability </a:t>
            </a:r>
            <a:br>
              <a:rPr lang="en-US" sz="2800" b="1" dirty="0"/>
            </a:br>
            <a:r>
              <a:rPr lang="en-US" sz="2800" b="1" dirty="0"/>
              <a:t>by the Numbers</a:t>
            </a:r>
            <a:endParaRPr lang="en-US" sz="2800" dirty="0"/>
          </a:p>
        </p:txBody>
      </p:sp>
      <p:sp>
        <p:nvSpPr>
          <p:cNvPr id="4" name="Right Arrow 3"/>
          <p:cNvSpPr/>
          <p:nvPr/>
        </p:nvSpPr>
        <p:spPr>
          <a:xfrm>
            <a:off x="4495800" y="384265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897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ecx.images-amazon.com/images/I/714W40IswwL._SL15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487" y="1121228"/>
            <a:ext cx="10489911" cy="46264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Univeristy of Missouri Ex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145" y="6005725"/>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838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9"/>
          <p:cNvSpPr>
            <a:spLocks noGrp="1" noChangeArrowheads="1"/>
          </p:cNvSpPr>
          <p:nvPr>
            <p:ph type="title"/>
          </p:nvPr>
        </p:nvSpPr>
        <p:spPr>
          <a:xfrm>
            <a:off x="660400" y="495300"/>
            <a:ext cx="10820400" cy="1371600"/>
          </a:xfrm>
        </p:spPr>
        <p:txBody>
          <a:bodyPr/>
          <a:lstStyle/>
          <a:p>
            <a:pPr algn="ctr"/>
            <a:r>
              <a:rPr lang="en-US" b="1" dirty="0" smtClean="0"/>
              <a:t>Successful Outcomes for </a:t>
            </a:r>
            <a:r>
              <a:rPr lang="en-US" b="1" dirty="0" err="1" smtClean="0"/>
              <a:t>AgrAbility</a:t>
            </a:r>
            <a:r>
              <a:rPr lang="en-US" b="1" dirty="0" smtClean="0"/>
              <a:t> Clients</a:t>
            </a:r>
          </a:p>
        </p:txBody>
      </p:sp>
      <p:sp>
        <p:nvSpPr>
          <p:cNvPr id="19459" name="Rectangle 1030"/>
          <p:cNvSpPr>
            <a:spLocks noGrp="1" noChangeArrowheads="1"/>
          </p:cNvSpPr>
          <p:nvPr>
            <p:ph type="body" idx="1"/>
          </p:nvPr>
        </p:nvSpPr>
        <p:spPr>
          <a:xfrm>
            <a:off x="486228" y="2449285"/>
            <a:ext cx="11172372" cy="4005943"/>
          </a:xfrm>
        </p:spPr>
        <p:txBody>
          <a:bodyPr/>
          <a:lstStyle/>
          <a:p>
            <a:r>
              <a:rPr lang="en-US" dirty="0" smtClean="0"/>
              <a:t>Increased ability to perform current or new work task(s) client thought otherwise not possible </a:t>
            </a:r>
          </a:p>
          <a:p>
            <a:r>
              <a:rPr lang="en-US" dirty="0" smtClean="0"/>
              <a:t>Decreased potential for acquiring a secondary injury</a:t>
            </a:r>
          </a:p>
          <a:p>
            <a:r>
              <a:rPr lang="en-US" dirty="0" smtClean="0"/>
              <a:t>Increased independence at work </a:t>
            </a:r>
          </a:p>
          <a:p>
            <a:r>
              <a:rPr lang="en-US" dirty="0" smtClean="0"/>
              <a:t>Increased potential to secure support from funding agencies such as Rehab Services from the Blind, Vocational Rehab for Veterans, Vocational Rehab, and Insurance </a:t>
            </a:r>
          </a:p>
          <a:p>
            <a:pPr marL="0" indent="0">
              <a:buNone/>
            </a:pPr>
            <a:endParaRPr lang="en-US" dirty="0" smtClean="0"/>
          </a:p>
        </p:txBody>
      </p:sp>
      <p:pic>
        <p:nvPicPr>
          <p:cNvPr id="5" name="Picture 2" descr="Univeristy of Missouri Ex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105" y="6024352"/>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491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Contact</a:t>
            </a:r>
            <a:endParaRPr lang="en-US" b="1" dirty="0"/>
          </a:p>
        </p:txBody>
      </p:sp>
      <p:sp>
        <p:nvSpPr>
          <p:cNvPr id="3" name="Content Placeholder 2"/>
          <p:cNvSpPr>
            <a:spLocks noGrp="1"/>
          </p:cNvSpPr>
          <p:nvPr>
            <p:ph idx="1"/>
          </p:nvPr>
        </p:nvSpPr>
        <p:spPr/>
        <p:txBody>
          <a:bodyPr>
            <a:normAutofit/>
          </a:bodyPr>
          <a:lstStyle/>
          <a:p>
            <a:pPr marL="0" indent="0" algn="ctr">
              <a:spcBef>
                <a:spcPts val="0"/>
              </a:spcBef>
              <a:spcAft>
                <a:spcPts val="0"/>
              </a:spcAft>
              <a:buNone/>
            </a:pPr>
            <a:endParaRPr lang="en-US" sz="1800" dirty="0" smtClean="0"/>
          </a:p>
          <a:p>
            <a:pPr marL="0" indent="0" algn="ctr">
              <a:spcBef>
                <a:spcPts val="0"/>
              </a:spcBef>
              <a:spcAft>
                <a:spcPts val="0"/>
              </a:spcAft>
              <a:buNone/>
            </a:pPr>
            <a:endParaRPr lang="en-US" sz="1800" dirty="0"/>
          </a:p>
          <a:p>
            <a:pPr marL="0" indent="0" algn="ctr">
              <a:spcBef>
                <a:spcPts val="0"/>
              </a:spcBef>
              <a:spcAft>
                <a:spcPts val="0"/>
              </a:spcAft>
              <a:buNone/>
            </a:pPr>
            <a:r>
              <a:rPr lang="en-US" sz="1800" dirty="0" smtClean="0"/>
              <a:t>Karen </a:t>
            </a:r>
            <a:r>
              <a:rPr lang="en-US" sz="1800" dirty="0" err="1" smtClean="0"/>
              <a:t>Funkenbusch</a:t>
            </a:r>
            <a:r>
              <a:rPr lang="en-US" sz="1800" dirty="0" smtClean="0"/>
              <a:t> </a:t>
            </a:r>
          </a:p>
          <a:p>
            <a:pPr marL="0" indent="0" algn="ctr">
              <a:spcBef>
                <a:spcPts val="0"/>
              </a:spcBef>
              <a:spcAft>
                <a:spcPts val="0"/>
              </a:spcAft>
              <a:buNone/>
            </a:pPr>
            <a:r>
              <a:rPr lang="en-US" sz="1800" dirty="0" smtClean="0"/>
              <a:t>University of Missouri Extension</a:t>
            </a:r>
          </a:p>
          <a:p>
            <a:pPr marL="0" indent="0" algn="ctr">
              <a:spcBef>
                <a:spcPts val="0"/>
              </a:spcBef>
              <a:spcAft>
                <a:spcPts val="0"/>
              </a:spcAft>
              <a:buNone/>
            </a:pPr>
            <a:r>
              <a:rPr lang="en-US" sz="1800" dirty="0" smtClean="0"/>
              <a:t>232 Agricultural Engineering Building</a:t>
            </a:r>
          </a:p>
          <a:p>
            <a:pPr marL="0" indent="0" algn="ctr">
              <a:spcBef>
                <a:spcPts val="0"/>
              </a:spcBef>
              <a:spcAft>
                <a:spcPts val="0"/>
              </a:spcAft>
              <a:buNone/>
            </a:pPr>
            <a:r>
              <a:rPr lang="en-US" sz="1800" dirty="0" smtClean="0"/>
              <a:t>Columbia, Mo 65203</a:t>
            </a:r>
          </a:p>
          <a:p>
            <a:pPr marL="0" indent="0" algn="ctr">
              <a:spcBef>
                <a:spcPts val="0"/>
              </a:spcBef>
              <a:spcAft>
                <a:spcPts val="0"/>
              </a:spcAft>
              <a:buNone/>
            </a:pPr>
            <a:r>
              <a:rPr lang="en-US" sz="1800" dirty="0" smtClean="0"/>
              <a:t>1.800.995.8503</a:t>
            </a:r>
          </a:p>
          <a:p>
            <a:pPr marL="0" indent="0" algn="ctr">
              <a:spcBef>
                <a:spcPts val="0"/>
              </a:spcBef>
              <a:spcAft>
                <a:spcPts val="0"/>
              </a:spcAft>
              <a:buNone/>
            </a:pPr>
            <a:r>
              <a:rPr lang="en-US" sz="1800" dirty="0" smtClean="0">
                <a:hlinkClick r:id="rId2"/>
              </a:rPr>
              <a:t>funkenbuschk@Missouri.edu</a:t>
            </a:r>
            <a:r>
              <a:rPr lang="en-US" sz="1800" dirty="0" smtClean="0"/>
              <a:t> </a:t>
            </a:r>
            <a:endParaRPr lang="en-US" sz="1800" dirty="0"/>
          </a:p>
        </p:txBody>
      </p:sp>
      <p:pic>
        <p:nvPicPr>
          <p:cNvPr id="4" name="Picture 2" descr="Univeristy of Missouri Exten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1" y="6042026"/>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25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Leading Causes of Disability </a:t>
            </a:r>
            <a:endParaRPr lang="en-US" dirty="0"/>
          </a:p>
        </p:txBody>
      </p:sp>
      <p:sp>
        <p:nvSpPr>
          <p:cNvPr id="6" name="Rectangle 5"/>
          <p:cNvSpPr/>
          <p:nvPr/>
        </p:nvSpPr>
        <p:spPr>
          <a:xfrm>
            <a:off x="3678382" y="2405590"/>
            <a:ext cx="7294418" cy="3416320"/>
          </a:xfrm>
          <a:prstGeom prst="rect">
            <a:avLst/>
          </a:prstGeom>
        </p:spPr>
        <p:txBody>
          <a:bodyPr wrap="square">
            <a:spAutoFit/>
          </a:bodyPr>
          <a:lstStyle/>
          <a:p>
            <a:r>
              <a:rPr lang="en-US" sz="2400" dirty="0" smtClean="0"/>
              <a:t>In Missouri, most commonly reported conditions </a:t>
            </a:r>
            <a:r>
              <a:rPr lang="en-US" sz="2400" dirty="0"/>
              <a:t>that cause </a:t>
            </a:r>
            <a:r>
              <a:rPr lang="en-US" sz="2400" dirty="0" smtClean="0"/>
              <a:t>farmers, ranchers, and farmworkers to </a:t>
            </a:r>
            <a:r>
              <a:rPr lang="en-US" sz="2400" dirty="0"/>
              <a:t>miss work </a:t>
            </a:r>
            <a:r>
              <a:rPr lang="en-US" sz="2400" dirty="0" smtClean="0"/>
              <a:t>have included:</a:t>
            </a:r>
          </a:p>
          <a:p>
            <a:pPr marL="457200" indent="-457200">
              <a:buFont typeface="Arial" panose="020B0604020202020204" pitchFamily="34" charset="0"/>
              <a:buChar char="•"/>
            </a:pPr>
            <a:r>
              <a:rPr lang="en-US" sz="2400" dirty="0" smtClean="0"/>
              <a:t>Arthritis</a:t>
            </a:r>
          </a:p>
          <a:p>
            <a:pPr marL="457200" indent="-457200">
              <a:buFont typeface="Arial" panose="020B0604020202020204" pitchFamily="34" charset="0"/>
              <a:buChar char="•"/>
            </a:pPr>
            <a:r>
              <a:rPr lang="en-US" sz="2400" dirty="0" smtClean="0"/>
              <a:t>Back pain</a:t>
            </a:r>
          </a:p>
          <a:p>
            <a:pPr marL="457200" indent="-457200">
              <a:buFont typeface="Arial" panose="020B0604020202020204" pitchFamily="34" charset="0"/>
              <a:buChar char="•"/>
            </a:pPr>
            <a:r>
              <a:rPr lang="en-US" sz="2400" dirty="0" smtClean="0"/>
              <a:t>Heart Disease</a:t>
            </a:r>
          </a:p>
          <a:p>
            <a:pPr marL="457200" indent="-457200">
              <a:buFont typeface="Arial" panose="020B0604020202020204" pitchFamily="34" charset="0"/>
              <a:buChar char="•"/>
            </a:pPr>
            <a:r>
              <a:rPr lang="en-US" sz="2400" dirty="0" smtClean="0"/>
              <a:t>Cancer</a:t>
            </a:r>
          </a:p>
          <a:p>
            <a:pPr marL="457200" indent="-457200">
              <a:buFont typeface="Arial" panose="020B0604020202020204" pitchFamily="34" charset="0"/>
              <a:buChar char="•"/>
            </a:pPr>
            <a:r>
              <a:rPr lang="en-US" sz="2400" dirty="0" smtClean="0"/>
              <a:t>Depression</a:t>
            </a:r>
          </a:p>
          <a:p>
            <a:pPr marL="457200" indent="-457200">
              <a:buFont typeface="Arial" panose="020B0604020202020204" pitchFamily="34" charset="0"/>
              <a:buChar char="•"/>
            </a:pPr>
            <a:r>
              <a:rPr lang="en-US" sz="2400" dirty="0" smtClean="0"/>
              <a:t>Diabetes</a:t>
            </a:r>
          </a:p>
        </p:txBody>
      </p:sp>
      <p:pic>
        <p:nvPicPr>
          <p:cNvPr id="8" name="Picture 2" descr="Univeristy of Missouri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584" y="6080691"/>
            <a:ext cx="2638425" cy="2095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1306" y="2502632"/>
            <a:ext cx="2664153" cy="331927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338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Conditions That </a:t>
            </a:r>
            <a:br>
              <a:rPr lang="en-US" b="1" dirty="0" smtClean="0"/>
            </a:br>
            <a:r>
              <a:rPr lang="en-US" b="1" dirty="0" smtClean="0"/>
              <a:t>Causes Disabilities</a:t>
            </a:r>
            <a:endParaRPr lang="en-US" b="1" dirty="0"/>
          </a:p>
        </p:txBody>
      </p:sp>
      <p:sp>
        <p:nvSpPr>
          <p:cNvPr id="3" name="Content Placeholder 2"/>
          <p:cNvSpPr>
            <a:spLocks noGrp="1"/>
          </p:cNvSpPr>
          <p:nvPr>
            <p:ph idx="1"/>
          </p:nvPr>
        </p:nvSpPr>
        <p:spPr/>
        <p:txBody>
          <a:bodyPr/>
          <a:lstStyle/>
          <a:p>
            <a:r>
              <a:rPr lang="en-US" b="1" dirty="0" smtClean="0"/>
              <a:t>Arthritis and other musculoskeletal problems</a:t>
            </a:r>
            <a:r>
              <a:rPr lang="en-US" dirty="0" smtClean="0"/>
              <a:t>.</a:t>
            </a:r>
          </a:p>
          <a:p>
            <a:pPr lvl="1"/>
            <a:r>
              <a:rPr lang="en-US" sz="2400" dirty="0" smtClean="0"/>
              <a:t>These are the most common causes of long-term disability. They make up as much as a third of all disability cases. </a:t>
            </a:r>
            <a:endParaRPr lang="en-US" sz="2400" dirty="0"/>
          </a:p>
          <a:p>
            <a:pPr lvl="1"/>
            <a:r>
              <a:rPr lang="en-US" sz="2400" dirty="0" smtClean="0"/>
              <a:t>About 1 and 3 people say arthritis affects their ability to do their jobs, according to the CDC.</a:t>
            </a:r>
          </a:p>
          <a:p>
            <a:pPr lvl="1"/>
            <a:r>
              <a:rPr lang="en-US" sz="2400" dirty="0" smtClean="0"/>
              <a:t>Other muscle and joint problems – bad backs, bones that never mend, bad hips – are very common causes of disability too. </a:t>
            </a:r>
            <a:endParaRPr lang="en-US" sz="2400" dirty="0"/>
          </a:p>
        </p:txBody>
      </p:sp>
      <p:pic>
        <p:nvPicPr>
          <p:cNvPr id="4" name="Picture 2" descr="Univeristy of Missouri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584" y="6080691"/>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68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Common Conditions That </a:t>
            </a:r>
            <a:br>
              <a:rPr lang="en-US" b="1" dirty="0"/>
            </a:br>
            <a:r>
              <a:rPr lang="en-US" b="1" dirty="0"/>
              <a:t>Causes Disabilities</a:t>
            </a:r>
            <a:endParaRPr lang="en-US" dirty="0"/>
          </a:p>
        </p:txBody>
      </p:sp>
      <p:sp>
        <p:nvSpPr>
          <p:cNvPr id="3" name="Content Placeholder 2"/>
          <p:cNvSpPr>
            <a:spLocks noGrp="1"/>
          </p:cNvSpPr>
          <p:nvPr>
            <p:ph idx="1"/>
          </p:nvPr>
        </p:nvSpPr>
        <p:spPr/>
        <p:txBody>
          <a:bodyPr/>
          <a:lstStyle/>
          <a:p>
            <a:r>
              <a:rPr lang="en-US" b="1" dirty="0"/>
              <a:t>Heart </a:t>
            </a:r>
            <a:r>
              <a:rPr lang="en-US" b="1" dirty="0" smtClean="0"/>
              <a:t>disease.</a:t>
            </a:r>
            <a:r>
              <a:rPr lang="en-US" b="1" dirty="0"/>
              <a:t> </a:t>
            </a:r>
            <a:r>
              <a:rPr lang="en-US" dirty="0" smtClean="0"/>
              <a:t> </a:t>
            </a:r>
          </a:p>
          <a:p>
            <a:pPr lvl="1"/>
            <a:r>
              <a:rPr lang="en-US" sz="2400" dirty="0"/>
              <a:t>C</a:t>
            </a:r>
            <a:r>
              <a:rPr lang="en-US" sz="2400" dirty="0" smtClean="0"/>
              <a:t>an </a:t>
            </a:r>
            <a:r>
              <a:rPr lang="en-US" sz="2400" dirty="0"/>
              <a:t>severely limit their ability to work. </a:t>
            </a:r>
            <a:endParaRPr lang="en-US" sz="2400" dirty="0" smtClean="0"/>
          </a:p>
          <a:p>
            <a:pPr lvl="1"/>
            <a:r>
              <a:rPr lang="en-US" sz="2400" dirty="0" smtClean="0"/>
              <a:t>Studies </a:t>
            </a:r>
            <a:r>
              <a:rPr lang="en-US" sz="2400" dirty="0"/>
              <a:t>estimate that heart disease is now the reason for 17% of all health costs in the U.S</a:t>
            </a:r>
            <a:r>
              <a:rPr lang="en-US" sz="2400" dirty="0" smtClean="0"/>
              <a:t>.</a:t>
            </a:r>
          </a:p>
        </p:txBody>
      </p:sp>
      <p:pic>
        <p:nvPicPr>
          <p:cNvPr id="4" name="Picture 2" descr="Univeristy of Missouri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584" y="6080691"/>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501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Common Conditions That </a:t>
            </a:r>
            <a:br>
              <a:rPr lang="en-US" b="1" dirty="0"/>
            </a:br>
            <a:r>
              <a:rPr lang="en-US" b="1" dirty="0"/>
              <a:t>Causes Disabilities</a:t>
            </a:r>
            <a:endParaRPr lang="en-US" dirty="0"/>
          </a:p>
        </p:txBody>
      </p:sp>
      <p:sp>
        <p:nvSpPr>
          <p:cNvPr id="3" name="Content Placeholder 2"/>
          <p:cNvSpPr>
            <a:spLocks noGrp="1"/>
          </p:cNvSpPr>
          <p:nvPr>
            <p:ph idx="1"/>
          </p:nvPr>
        </p:nvSpPr>
        <p:spPr/>
        <p:txBody>
          <a:bodyPr/>
          <a:lstStyle/>
          <a:p>
            <a:r>
              <a:rPr lang="en-US" b="1" dirty="0"/>
              <a:t>Cancer.</a:t>
            </a:r>
            <a:r>
              <a:rPr lang="en-US" dirty="0"/>
              <a:t> While cancer itself can be disabling, treatments such as surgery, radiation, </a:t>
            </a:r>
            <a:r>
              <a:rPr lang="en-US" dirty="0" smtClean="0"/>
              <a:t>and chemotherapy coupled with physical and mental stress can </a:t>
            </a:r>
            <a:r>
              <a:rPr lang="en-US" dirty="0"/>
              <a:t>also make it difficult to work.</a:t>
            </a:r>
          </a:p>
          <a:p>
            <a:pPr lvl="1"/>
            <a:r>
              <a:rPr lang="en-US" sz="2400" dirty="0" smtClean="0"/>
              <a:t>With better techniques for early diagnoses and more </a:t>
            </a:r>
            <a:r>
              <a:rPr lang="en-US" sz="2400" dirty="0"/>
              <a:t>effective </a:t>
            </a:r>
            <a:r>
              <a:rPr lang="en-US" sz="2400" dirty="0" smtClean="0"/>
              <a:t>treatments  “people </a:t>
            </a:r>
            <a:r>
              <a:rPr lang="en-US" sz="2400" dirty="0"/>
              <a:t>are living much longer after a cancer diagnosis than they once did</a:t>
            </a:r>
            <a:r>
              <a:rPr lang="en-US" sz="2400" dirty="0" smtClean="0"/>
              <a:t>.”</a:t>
            </a:r>
            <a:endParaRPr lang="en-US" sz="2400" dirty="0"/>
          </a:p>
          <a:p>
            <a:endParaRPr lang="en-US" dirty="0"/>
          </a:p>
        </p:txBody>
      </p:sp>
      <p:pic>
        <p:nvPicPr>
          <p:cNvPr id="4" name="Picture 2" descr="Univeristy of Missouri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45" y="6005725"/>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878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Common Conditions That </a:t>
            </a:r>
            <a:br>
              <a:rPr lang="en-US" b="1" dirty="0"/>
            </a:br>
            <a:r>
              <a:rPr lang="en-US" b="1" dirty="0"/>
              <a:t>Causes Disabilities</a:t>
            </a:r>
            <a:endParaRPr lang="en-US" dirty="0"/>
          </a:p>
        </p:txBody>
      </p:sp>
      <p:sp>
        <p:nvSpPr>
          <p:cNvPr id="3" name="Content Placeholder 2"/>
          <p:cNvSpPr>
            <a:spLocks noGrp="1"/>
          </p:cNvSpPr>
          <p:nvPr>
            <p:ph idx="1"/>
          </p:nvPr>
        </p:nvSpPr>
        <p:spPr/>
        <p:txBody>
          <a:bodyPr/>
          <a:lstStyle/>
          <a:p>
            <a:r>
              <a:rPr lang="en-US" b="1" dirty="0"/>
              <a:t>Mental health problems</a:t>
            </a:r>
            <a:r>
              <a:rPr lang="en-US" dirty="0"/>
              <a:t>. You might think of disability as physical, but mental health problems can make work difficult or impossible. </a:t>
            </a:r>
            <a:endParaRPr lang="en-US" dirty="0" smtClean="0"/>
          </a:p>
          <a:p>
            <a:pPr lvl="1"/>
            <a:r>
              <a:rPr lang="en-US" sz="2400" dirty="0" smtClean="0"/>
              <a:t>Depression</a:t>
            </a:r>
            <a:r>
              <a:rPr lang="en-US" sz="2400" dirty="0"/>
              <a:t>, bipolar disorder, </a:t>
            </a:r>
            <a:r>
              <a:rPr lang="en-US" sz="2400" dirty="0" smtClean="0"/>
              <a:t>post traumatic shock syndrome, and </a:t>
            </a:r>
            <a:r>
              <a:rPr lang="en-US" sz="2400" dirty="0"/>
              <a:t>other conditions can be as disabling as any physical illness.</a:t>
            </a:r>
          </a:p>
          <a:p>
            <a:pPr marL="0" indent="0">
              <a:buNone/>
            </a:pPr>
            <a:endParaRPr lang="en-US" dirty="0"/>
          </a:p>
        </p:txBody>
      </p:sp>
      <p:pic>
        <p:nvPicPr>
          <p:cNvPr id="4" name="Picture 2" descr="Univeristy of Missouri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45" y="6005725"/>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878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Common Conditions That </a:t>
            </a:r>
            <a:br>
              <a:rPr lang="en-US" b="1" dirty="0"/>
            </a:br>
            <a:r>
              <a:rPr lang="en-US" b="1" dirty="0"/>
              <a:t>Causes Disabilities</a:t>
            </a:r>
            <a:endParaRPr lang="en-US" dirty="0"/>
          </a:p>
        </p:txBody>
      </p:sp>
      <p:sp>
        <p:nvSpPr>
          <p:cNvPr id="3" name="Content Placeholder 2"/>
          <p:cNvSpPr>
            <a:spLocks noGrp="1"/>
          </p:cNvSpPr>
          <p:nvPr>
            <p:ph idx="1"/>
          </p:nvPr>
        </p:nvSpPr>
        <p:spPr/>
        <p:txBody>
          <a:bodyPr/>
          <a:lstStyle/>
          <a:p>
            <a:r>
              <a:rPr lang="en-US" b="1" dirty="0"/>
              <a:t>Diabetes.</a:t>
            </a:r>
            <a:r>
              <a:rPr lang="en-US" dirty="0"/>
              <a:t> </a:t>
            </a:r>
            <a:endParaRPr lang="en-US" dirty="0" smtClean="0"/>
          </a:p>
          <a:p>
            <a:pPr lvl="1"/>
            <a:r>
              <a:rPr lang="en-US" sz="2400" dirty="0" smtClean="0"/>
              <a:t>Along </a:t>
            </a:r>
            <a:r>
              <a:rPr lang="en-US" sz="2400" dirty="0"/>
              <a:t>with obesity, it's linked to a number of serious health problems, like heart disease.</a:t>
            </a:r>
          </a:p>
          <a:p>
            <a:pPr lvl="1"/>
            <a:r>
              <a:rPr lang="en-US" sz="2400" dirty="0"/>
              <a:t>Diabetes is a costly disease to manage, too, in part because of the drugs and supplies.</a:t>
            </a:r>
          </a:p>
          <a:p>
            <a:endParaRPr lang="en-US" dirty="0"/>
          </a:p>
        </p:txBody>
      </p:sp>
      <p:pic>
        <p:nvPicPr>
          <p:cNvPr id="4" name="Picture 2" descr="Univeristy of Missouri Exten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45" y="6005725"/>
            <a:ext cx="2638425" cy="20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184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832</TotalTime>
  <Words>1341</Words>
  <Application>Microsoft Office PowerPoint</Application>
  <PresentationFormat>Custom</PresentationFormat>
  <Paragraphs>160</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Organic</vt:lpstr>
      <vt:lpstr>AgrAbility AT in a Box for Farmers and Ranchers</vt:lpstr>
      <vt:lpstr>Cultivating AT solutions for farmers and ranchers with disabilities  </vt:lpstr>
      <vt:lpstr>Discussion Point: 1</vt:lpstr>
      <vt:lpstr>Leading Causes of Disability </vt:lpstr>
      <vt:lpstr>Common Conditions That  Causes Disabilities</vt:lpstr>
      <vt:lpstr>Common Conditions That  Causes Disabilities</vt:lpstr>
      <vt:lpstr>Common Conditions That  Causes Disabilities</vt:lpstr>
      <vt:lpstr>Common Conditions That  Causes Disabilities</vt:lpstr>
      <vt:lpstr>Common Conditions That  Causes Disabilities</vt:lpstr>
      <vt:lpstr>Common Conditions That  Causes Disabilities</vt:lpstr>
      <vt:lpstr>Discussion Point: 2</vt:lpstr>
      <vt:lpstr>PowerPoint Presentation</vt:lpstr>
      <vt:lpstr>Discussion Point: 3</vt:lpstr>
      <vt:lpstr>Discussion Point 4</vt:lpstr>
      <vt:lpstr>Assistance</vt:lpstr>
      <vt:lpstr>Ergonomic Onsite Farmstead Assessment</vt:lpstr>
      <vt:lpstr>Discussion Point 5</vt:lpstr>
      <vt:lpstr>PowerPoint Presentation</vt:lpstr>
      <vt:lpstr>PowerPoint Presentation</vt:lpstr>
      <vt:lpstr>Assistive Technology</vt:lpstr>
      <vt:lpstr>Lift Attached to Flatbed Truck for Transfer Between Machines</vt:lpstr>
      <vt:lpstr>Flatbed Truck with Braun UVLTM to Access Truck &amp;  Life EssentialsTM Attached Lift to Access Farm Equipment</vt:lpstr>
      <vt:lpstr> OH, THE THINGS THEY CAN DO! </vt:lpstr>
      <vt:lpstr>PowerPoint Presentation</vt:lpstr>
      <vt:lpstr>PowerPoint Presentation</vt:lpstr>
      <vt:lpstr>PowerPoint Presentation</vt:lpstr>
      <vt:lpstr>Drones</vt:lpstr>
      <vt:lpstr>Drones For Agricultural Crop Surveillance </vt:lpstr>
      <vt:lpstr>PowerPoint Presentation</vt:lpstr>
      <vt:lpstr>PowerPoint Presentation</vt:lpstr>
      <vt:lpstr>Successful Outcomes for AgrAbility Clients</vt:lpstr>
      <vt:lpstr>Contact</vt:lpstr>
    </vt:vector>
  </TitlesOfParts>
  <Company>University of Missouri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AgrAbility AT in a Box for Farmers and Ranchers</dc:title>
  <dc:creator>Funkenbusch, Karen</dc:creator>
  <cp:lastModifiedBy>FSB</cp:lastModifiedBy>
  <cp:revision>87</cp:revision>
  <dcterms:created xsi:type="dcterms:W3CDTF">2014-03-06T17:36:05Z</dcterms:created>
  <dcterms:modified xsi:type="dcterms:W3CDTF">2014-04-02T10:39:30Z</dcterms:modified>
</cp:coreProperties>
</file>